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0" r:id="rId3"/>
    <p:sldId id="265" r:id="rId4"/>
    <p:sldId id="266" r:id="rId5"/>
    <p:sldId id="267" r:id="rId6"/>
    <p:sldId id="257" r:id="rId7"/>
    <p:sldId id="258" r:id="rId8"/>
    <p:sldId id="259" r:id="rId9"/>
    <p:sldId id="261" r:id="rId10"/>
    <p:sldId id="262" r:id="rId11"/>
    <p:sldId id="263" r:id="rId12"/>
    <p:sldId id="264" r:id="rId13"/>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717" autoAdjust="0"/>
    <p:restoredTop sz="94660"/>
  </p:normalViewPr>
  <p:slideViewPr>
    <p:cSldViewPr>
      <p:cViewPr varScale="1">
        <p:scale>
          <a:sx n="71" d="100"/>
          <a:sy n="71" d="100"/>
        </p:scale>
        <p:origin x="-149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5B967584-464A-4A27-9D46-033B72807A19}" type="datetimeFigureOut">
              <a:rPr lang="es-ES" smtClean="0"/>
              <a:pPr/>
              <a:t>07/03/2013</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25CEF044-723A-41BB-B6DF-4D702DB80634}" type="slidenum">
              <a:rPr lang="es-ES" smtClean="0"/>
              <a:pPr/>
              <a:t>&lt;#&gt;</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5B967584-464A-4A27-9D46-033B72807A19}" type="datetimeFigureOut">
              <a:rPr lang="es-ES" smtClean="0"/>
              <a:pPr/>
              <a:t>07/03/2013</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25CEF044-723A-41BB-B6DF-4D702DB80634}" type="slidenum">
              <a:rPr lang="es-ES" smtClean="0"/>
              <a:pPr/>
              <a:t>&lt;#&gt;</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5B967584-464A-4A27-9D46-033B72807A19}" type="datetimeFigureOut">
              <a:rPr lang="es-ES" smtClean="0"/>
              <a:pPr/>
              <a:t>07/03/2013</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25CEF044-723A-41BB-B6DF-4D702DB80634}" type="slidenum">
              <a:rPr lang="es-ES" smtClean="0"/>
              <a:pPr/>
              <a:t>&lt;#&gt;</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5B967584-464A-4A27-9D46-033B72807A19}" type="datetimeFigureOut">
              <a:rPr lang="es-ES" smtClean="0"/>
              <a:pPr/>
              <a:t>07/03/2013</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25CEF044-723A-41BB-B6DF-4D702DB80634}" type="slidenum">
              <a:rPr lang="es-ES" smtClean="0"/>
              <a:pPr/>
              <a:t>&lt;#&gt;</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5B967584-464A-4A27-9D46-033B72807A19}" type="datetimeFigureOut">
              <a:rPr lang="es-ES" smtClean="0"/>
              <a:pPr/>
              <a:t>07/03/2013</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25CEF044-723A-41BB-B6DF-4D702DB80634}" type="slidenum">
              <a:rPr lang="es-ES" smtClean="0"/>
              <a:pPr/>
              <a:t>&lt;#&gt;</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5B967584-464A-4A27-9D46-033B72807A19}" type="datetimeFigureOut">
              <a:rPr lang="es-ES" smtClean="0"/>
              <a:pPr/>
              <a:t>07/03/2013</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25CEF044-723A-41BB-B6DF-4D702DB80634}" type="slidenum">
              <a:rPr lang="es-ES" smtClean="0"/>
              <a:pPr/>
              <a:t>&lt;#&gt;</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5B967584-464A-4A27-9D46-033B72807A19}" type="datetimeFigureOut">
              <a:rPr lang="es-ES" smtClean="0"/>
              <a:pPr/>
              <a:t>07/03/2013</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25CEF044-723A-41BB-B6DF-4D702DB80634}" type="slidenum">
              <a:rPr lang="es-ES" smtClean="0"/>
              <a:pPr/>
              <a:t>&lt;#&gt;</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5B967584-464A-4A27-9D46-033B72807A19}" type="datetimeFigureOut">
              <a:rPr lang="es-ES" smtClean="0"/>
              <a:pPr/>
              <a:t>07/03/2013</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25CEF044-723A-41BB-B6DF-4D702DB80634}" type="slidenum">
              <a:rPr lang="es-ES" smtClean="0"/>
              <a:pPr/>
              <a:t>&lt;#&gt;</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5B967584-464A-4A27-9D46-033B72807A19}" type="datetimeFigureOut">
              <a:rPr lang="es-ES" smtClean="0"/>
              <a:pPr/>
              <a:t>07/03/2013</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25CEF044-723A-41BB-B6DF-4D702DB80634}" type="slidenum">
              <a:rPr lang="es-ES" smtClean="0"/>
              <a:pPr/>
              <a:t>&lt;#&gt;</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5B967584-464A-4A27-9D46-033B72807A19}" type="datetimeFigureOut">
              <a:rPr lang="es-ES" smtClean="0"/>
              <a:pPr/>
              <a:t>07/03/2013</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25CEF044-723A-41BB-B6DF-4D702DB80634}" type="slidenum">
              <a:rPr lang="es-ES" smtClean="0"/>
              <a:pPr/>
              <a:t>&lt;#&gt;</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5B967584-464A-4A27-9D46-033B72807A19}" type="datetimeFigureOut">
              <a:rPr lang="es-ES" smtClean="0"/>
              <a:pPr/>
              <a:t>07/03/2013</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25CEF044-723A-41BB-B6DF-4D702DB80634}" type="slidenum">
              <a:rPr lang="es-ES" smtClean="0"/>
              <a:pPr/>
              <a:t>&lt;#&gt;</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967584-464A-4A27-9D46-033B72807A19}" type="datetimeFigureOut">
              <a:rPr lang="es-ES" smtClean="0"/>
              <a:pPr/>
              <a:t>07/03/2013</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5CEF044-723A-41BB-B6DF-4D702DB80634}" type="slidenum">
              <a:rPr lang="es-ES" smtClean="0"/>
              <a:pPr/>
              <a:t>&lt;#&gt;</a:t>
            </a:fld>
            <a:endParaRPr lang="es-E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11560" y="548681"/>
            <a:ext cx="7772400" cy="648071"/>
          </a:xfrm>
        </p:spPr>
        <p:txBody>
          <a:bodyPr>
            <a:normAutofit/>
          </a:bodyPr>
          <a:lstStyle/>
          <a:p>
            <a:r>
              <a:rPr lang="es-ES_tradnl" sz="3200" dirty="0" smtClean="0"/>
              <a:t>ACTIVITY</a:t>
            </a:r>
            <a:endParaRPr lang="es-ES" sz="3200" dirty="0"/>
          </a:p>
        </p:txBody>
      </p:sp>
      <p:sp>
        <p:nvSpPr>
          <p:cNvPr id="3" name="2 Subtítulo"/>
          <p:cNvSpPr>
            <a:spLocks noGrp="1"/>
          </p:cNvSpPr>
          <p:nvPr>
            <p:ph type="subTitle" idx="1"/>
          </p:nvPr>
        </p:nvSpPr>
        <p:spPr>
          <a:xfrm>
            <a:off x="611560" y="4797152"/>
            <a:ext cx="8064896" cy="1752600"/>
          </a:xfrm>
        </p:spPr>
        <p:txBody>
          <a:bodyPr>
            <a:normAutofit/>
          </a:bodyPr>
          <a:lstStyle/>
          <a:p>
            <a:r>
              <a:rPr lang="es-ES_tradnl" dirty="0" smtClean="0">
                <a:solidFill>
                  <a:schemeClr val="tx1"/>
                </a:solidFill>
              </a:rPr>
              <a:t>PERÙ</a:t>
            </a:r>
            <a:endParaRPr lang="es-ES" dirty="0">
              <a:solidFill>
                <a:schemeClr val="tx1"/>
              </a:solidFill>
            </a:endParaRPr>
          </a:p>
        </p:txBody>
      </p:sp>
      <p:pic>
        <p:nvPicPr>
          <p:cNvPr id="4" name="3 Imagen"/>
          <p:cNvPicPr/>
          <p:nvPr/>
        </p:nvPicPr>
        <p:blipFill>
          <a:blip r:embed="rId2" cstate="print"/>
          <a:srcRect/>
          <a:stretch>
            <a:fillRect/>
          </a:stretch>
        </p:blipFill>
        <p:spPr bwMode="auto">
          <a:xfrm>
            <a:off x="2051720" y="1268760"/>
            <a:ext cx="5393690" cy="3055620"/>
          </a:xfrm>
          <a:prstGeom prst="rect">
            <a:avLst/>
          </a:prstGeom>
          <a:noFill/>
          <a:ln w="9525">
            <a:noFill/>
            <a:miter lim="800000"/>
            <a:headEnd/>
            <a:tailEnd/>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endParaRPr lang="es-ES"/>
          </a:p>
        </p:txBody>
      </p:sp>
      <p:sp>
        <p:nvSpPr>
          <p:cNvPr id="3" name="2 Subtítulo"/>
          <p:cNvSpPr>
            <a:spLocks noGrp="1"/>
          </p:cNvSpPr>
          <p:nvPr>
            <p:ph type="subTitle" idx="1"/>
          </p:nvPr>
        </p:nvSpPr>
        <p:spPr/>
        <p:txBody>
          <a:bodyPr/>
          <a:lstStyle/>
          <a:p>
            <a:endParaRPr lang="es-E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323528" y="404664"/>
            <a:ext cx="7772400" cy="764704"/>
          </a:xfrm>
        </p:spPr>
        <p:txBody>
          <a:bodyPr anchor="t">
            <a:noAutofit/>
          </a:bodyPr>
          <a:lstStyle/>
          <a:p>
            <a:r>
              <a:rPr lang="es-ES" sz="2800" b="1" dirty="0" err="1"/>
              <a:t>Task</a:t>
            </a:r>
            <a:r>
              <a:rPr lang="es-ES" sz="2800" b="1" dirty="0"/>
              <a:t> 3</a:t>
            </a:r>
            <a:r>
              <a:rPr lang="es-ES" sz="2800" dirty="0"/>
              <a:t/>
            </a:r>
            <a:br>
              <a:rPr lang="es-ES" sz="2800" dirty="0"/>
            </a:br>
            <a:r>
              <a:rPr lang="es-ES" sz="2800" dirty="0"/>
              <a:t/>
            </a:r>
            <a:br>
              <a:rPr lang="es-ES" sz="2800" dirty="0"/>
            </a:br>
            <a:endParaRPr lang="es-ES" sz="2800" dirty="0"/>
          </a:p>
        </p:txBody>
      </p:sp>
      <p:sp>
        <p:nvSpPr>
          <p:cNvPr id="3" name="2 Subtítulo"/>
          <p:cNvSpPr>
            <a:spLocks noGrp="1"/>
          </p:cNvSpPr>
          <p:nvPr>
            <p:ph type="subTitle" idx="1"/>
          </p:nvPr>
        </p:nvSpPr>
        <p:spPr>
          <a:xfrm>
            <a:off x="539552" y="1340768"/>
            <a:ext cx="2448272" cy="3960440"/>
          </a:xfrm>
        </p:spPr>
        <p:txBody>
          <a:bodyPr>
            <a:normAutofit lnSpcReduction="10000"/>
          </a:bodyPr>
          <a:lstStyle/>
          <a:p>
            <a:pPr algn="just"/>
            <a:r>
              <a:rPr lang="en-US" sz="2400" dirty="0" smtClean="0">
                <a:solidFill>
                  <a:schemeClr val="tx1"/>
                </a:solidFill>
              </a:rPr>
              <a:t>The area of San Mateo is 133 km</a:t>
            </a:r>
            <a:r>
              <a:rPr lang="en-US" sz="2400" baseline="30000" dirty="0" smtClean="0">
                <a:solidFill>
                  <a:schemeClr val="tx1"/>
                </a:solidFill>
              </a:rPr>
              <a:t>2</a:t>
            </a:r>
            <a:r>
              <a:rPr lang="en-US" sz="2400" dirty="0" smtClean="0">
                <a:solidFill>
                  <a:schemeClr val="tx1"/>
                </a:solidFill>
              </a:rPr>
              <a:t>,and   if the rain causes a landslide, will it reach </a:t>
            </a:r>
            <a:r>
              <a:rPr lang="en-US" sz="2400" dirty="0" err="1" smtClean="0">
                <a:solidFill>
                  <a:schemeClr val="tx1"/>
                </a:solidFill>
              </a:rPr>
              <a:t>Chicla</a:t>
            </a:r>
            <a:r>
              <a:rPr lang="en-US" sz="2400" dirty="0" smtClean="0">
                <a:solidFill>
                  <a:schemeClr val="tx1"/>
                </a:solidFill>
              </a:rPr>
              <a:t> district, where we are located?</a:t>
            </a:r>
            <a:r>
              <a:rPr lang="es-ES" sz="2400" dirty="0" smtClean="0">
                <a:solidFill>
                  <a:schemeClr val="tx1"/>
                </a:solidFill>
              </a:rPr>
              <a:t/>
            </a:r>
            <a:br>
              <a:rPr lang="es-ES" sz="2400" dirty="0" smtClean="0">
                <a:solidFill>
                  <a:schemeClr val="tx1"/>
                </a:solidFill>
              </a:rPr>
            </a:br>
            <a:r>
              <a:rPr lang="es-ES" sz="2400" dirty="0" smtClean="0">
                <a:solidFill>
                  <a:schemeClr val="tx1"/>
                </a:solidFill>
              </a:rPr>
              <a:t>(</a:t>
            </a:r>
            <a:r>
              <a:rPr lang="es-ES" sz="2400" dirty="0" err="1" smtClean="0">
                <a:solidFill>
                  <a:schemeClr val="tx1"/>
                </a:solidFill>
              </a:rPr>
              <a:t>sopl</a:t>
            </a:r>
            <a:r>
              <a:rPr lang="es-ES" sz="2400" dirty="0" smtClean="0">
                <a:solidFill>
                  <a:schemeClr val="tx1"/>
                </a:solidFill>
              </a:rPr>
              <a:t>   38 mm por m2 pero 5054x10</a:t>
            </a:r>
            <a:r>
              <a:rPr lang="es-ES" sz="2400" baseline="30000" dirty="0" smtClean="0">
                <a:solidFill>
                  <a:schemeClr val="tx1"/>
                </a:solidFill>
              </a:rPr>
              <a:t>6</a:t>
            </a:r>
            <a:r>
              <a:rPr lang="es-ES" sz="2400" dirty="0" smtClean="0">
                <a:solidFill>
                  <a:schemeClr val="tx1"/>
                </a:solidFill>
              </a:rPr>
              <a:t>)</a:t>
            </a:r>
            <a:endParaRPr lang="es-ES" sz="2400" dirty="0">
              <a:solidFill>
                <a:schemeClr val="tx1"/>
              </a:solidFill>
            </a:endParaRPr>
          </a:p>
        </p:txBody>
      </p:sp>
      <p:pic>
        <p:nvPicPr>
          <p:cNvPr id="6" name="5 Imagen" descr="C:\Documents and Settings\Usuario\Mis documentos\Downloads\huarochiri.jpg"/>
          <p:cNvPicPr/>
          <p:nvPr/>
        </p:nvPicPr>
        <p:blipFill>
          <a:blip r:embed="rId2" cstate="print"/>
          <a:srcRect/>
          <a:stretch>
            <a:fillRect/>
          </a:stretch>
        </p:blipFill>
        <p:spPr bwMode="auto">
          <a:xfrm>
            <a:off x="3355924" y="1052736"/>
            <a:ext cx="5788076" cy="3835021"/>
          </a:xfrm>
          <a:prstGeom prst="rect">
            <a:avLst/>
          </a:prstGeom>
          <a:noFill/>
          <a:ln w="9525">
            <a:noFill/>
            <a:miter lim="800000"/>
            <a:headEnd/>
            <a:tailEnd/>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3568" y="620688"/>
            <a:ext cx="7772400" cy="938535"/>
          </a:xfrm>
        </p:spPr>
        <p:txBody>
          <a:bodyPr>
            <a:noAutofit/>
          </a:bodyPr>
          <a:lstStyle/>
          <a:p>
            <a:r>
              <a:rPr lang="en-US" sz="2800" b="1" dirty="0"/>
              <a:t>Task 4</a:t>
            </a:r>
            <a:r>
              <a:rPr lang="es-ES" sz="2800" dirty="0"/>
              <a:t/>
            </a:r>
            <a:br>
              <a:rPr lang="es-ES" sz="2800" dirty="0"/>
            </a:br>
            <a:endParaRPr lang="es-ES" sz="2800" dirty="0"/>
          </a:p>
        </p:txBody>
      </p:sp>
      <p:sp>
        <p:nvSpPr>
          <p:cNvPr id="3" name="2 Subtítulo"/>
          <p:cNvSpPr>
            <a:spLocks noGrp="1"/>
          </p:cNvSpPr>
          <p:nvPr>
            <p:ph type="subTitle" idx="1"/>
          </p:nvPr>
        </p:nvSpPr>
        <p:spPr>
          <a:xfrm>
            <a:off x="971600" y="1412776"/>
            <a:ext cx="7776864" cy="1752600"/>
          </a:xfrm>
        </p:spPr>
        <p:txBody>
          <a:bodyPr>
            <a:normAutofit/>
          </a:bodyPr>
          <a:lstStyle/>
          <a:p>
            <a:pPr algn="just"/>
            <a:r>
              <a:rPr lang="en-US" sz="2400" dirty="0" smtClean="0">
                <a:solidFill>
                  <a:schemeClr val="tx1"/>
                </a:solidFill>
              </a:rPr>
              <a:t>San Mateo is from 38mm and the area is 133km</a:t>
            </a:r>
            <a:r>
              <a:rPr lang="en-US" sz="2400" baseline="30000" dirty="0" smtClean="0">
                <a:solidFill>
                  <a:schemeClr val="tx1"/>
                </a:solidFill>
              </a:rPr>
              <a:t>2</a:t>
            </a:r>
            <a:r>
              <a:rPr lang="en-US" sz="2400" dirty="0" smtClean="0">
                <a:solidFill>
                  <a:schemeClr val="tx1"/>
                </a:solidFill>
              </a:rPr>
              <a:t>. How long will be the confined of the flood on the  route?</a:t>
            </a:r>
            <a:r>
              <a:rPr lang="es-ES" sz="2400" dirty="0" smtClean="0">
                <a:solidFill>
                  <a:schemeClr val="tx1"/>
                </a:solidFill>
              </a:rPr>
              <a:t/>
            </a:r>
            <a:br>
              <a:rPr lang="es-ES" sz="2400" dirty="0" smtClean="0">
                <a:solidFill>
                  <a:schemeClr val="tx1"/>
                </a:solidFill>
              </a:rPr>
            </a:br>
            <a:r>
              <a:rPr lang="en-US" sz="2400" dirty="0" smtClean="0">
                <a:solidFill>
                  <a:schemeClr val="tx1"/>
                </a:solidFill>
              </a:rPr>
              <a:t>Calculate the volume of water.</a:t>
            </a:r>
            <a:r>
              <a:rPr lang="es-ES" sz="2400" dirty="0" smtClean="0">
                <a:solidFill>
                  <a:schemeClr val="tx1"/>
                </a:solidFill>
              </a:rPr>
              <a:t/>
            </a:r>
            <a:br>
              <a:rPr lang="es-ES" sz="2400" dirty="0" smtClean="0">
                <a:solidFill>
                  <a:schemeClr val="tx1"/>
                </a:solidFill>
              </a:rPr>
            </a:br>
            <a:r>
              <a:rPr lang="en-US" sz="2400" dirty="0" smtClean="0">
                <a:solidFill>
                  <a:schemeClr val="tx1"/>
                </a:solidFill>
              </a:rPr>
              <a:t>Convert the volume </a:t>
            </a:r>
            <a:r>
              <a:rPr lang="en-US" sz="2400" smtClean="0">
                <a:solidFill>
                  <a:schemeClr val="tx1"/>
                </a:solidFill>
              </a:rPr>
              <a:t>in km.</a:t>
            </a:r>
            <a:endParaRPr lang="es-ES" sz="2400" dirty="0">
              <a:solidFill>
                <a:schemeClr val="tx1"/>
              </a:solidFill>
            </a:endParaRPr>
          </a:p>
        </p:txBody>
      </p:sp>
      <p:sp>
        <p:nvSpPr>
          <p:cNvPr id="4" name="3 CuadroTexto"/>
          <p:cNvSpPr txBox="1"/>
          <p:nvPr/>
        </p:nvSpPr>
        <p:spPr>
          <a:xfrm>
            <a:off x="1475656" y="4005064"/>
            <a:ext cx="6048672" cy="369332"/>
          </a:xfrm>
          <a:prstGeom prst="rect">
            <a:avLst/>
          </a:prstGeom>
          <a:noFill/>
        </p:spPr>
        <p:txBody>
          <a:bodyPr wrap="square" rtlCol="0">
            <a:spAutoFit/>
          </a:bodyPr>
          <a:lstStyle/>
          <a:p>
            <a:endParaRPr lang="es-ES" dirty="0"/>
          </a:p>
        </p:txBody>
      </p:sp>
      <p:pic>
        <p:nvPicPr>
          <p:cNvPr id="5" name="4 Imagen"/>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403648" y="3284984"/>
            <a:ext cx="6048672" cy="2957711"/>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11560" y="836712"/>
            <a:ext cx="7772400" cy="1470025"/>
          </a:xfrm>
        </p:spPr>
        <p:txBody>
          <a:bodyPr>
            <a:noAutofit/>
          </a:bodyPr>
          <a:lstStyle/>
          <a:p>
            <a:pPr algn="just"/>
            <a:r>
              <a:rPr lang="en-US" sz="2400" dirty="0" smtClean="0">
                <a:solidFill>
                  <a:schemeClr val="tx1"/>
                </a:solidFill>
              </a:rPr>
              <a:t>The total annual rainfall is 10 mm in the coastal area and about 1,000 mm in the mountainous area. The annual amount of precipitation in Lima, </a:t>
            </a:r>
            <a:r>
              <a:rPr lang="en-US" sz="2400" dirty="0" err="1" smtClean="0">
                <a:solidFill>
                  <a:schemeClr val="tx1"/>
                </a:solidFill>
              </a:rPr>
              <a:t>Matucana</a:t>
            </a:r>
            <a:r>
              <a:rPr lang="en-US" sz="2400" dirty="0" smtClean="0">
                <a:solidFill>
                  <a:schemeClr val="tx1"/>
                </a:solidFill>
              </a:rPr>
              <a:t> and </a:t>
            </a:r>
            <a:r>
              <a:rPr lang="en-US" sz="2400" dirty="0" err="1" smtClean="0">
                <a:solidFill>
                  <a:schemeClr val="tx1"/>
                </a:solidFill>
              </a:rPr>
              <a:t>Milloc</a:t>
            </a:r>
            <a:r>
              <a:rPr lang="en-US" sz="2400" dirty="0" smtClean="0">
                <a:solidFill>
                  <a:schemeClr val="tx1"/>
                </a:solidFill>
              </a:rPr>
              <a:t>, is 10mm, 270 mm and 660 mm respectively. </a:t>
            </a:r>
            <a:br>
              <a:rPr lang="en-US" sz="2400" dirty="0" smtClean="0">
                <a:solidFill>
                  <a:schemeClr val="tx1"/>
                </a:solidFill>
              </a:rPr>
            </a:br>
            <a:r>
              <a:rPr lang="es-ES" sz="2400" dirty="0" smtClean="0">
                <a:solidFill>
                  <a:schemeClr val="tx1"/>
                </a:solidFill>
              </a:rPr>
              <a:t/>
            </a:r>
            <a:br>
              <a:rPr lang="es-ES" sz="2400" dirty="0" smtClean="0">
                <a:solidFill>
                  <a:schemeClr val="tx1"/>
                </a:solidFill>
              </a:rPr>
            </a:br>
            <a:endParaRPr lang="es-ES" sz="2400" dirty="0"/>
          </a:p>
        </p:txBody>
      </p:sp>
      <p:graphicFrame>
        <p:nvGraphicFramePr>
          <p:cNvPr id="4" name="3 Marcador de contenido"/>
          <p:cNvGraphicFramePr>
            <a:graphicFrameLocks/>
          </p:cNvGraphicFramePr>
          <p:nvPr/>
        </p:nvGraphicFramePr>
        <p:xfrm>
          <a:off x="1907704" y="2276872"/>
          <a:ext cx="4896544" cy="2736305"/>
        </p:xfrm>
        <a:graphic>
          <a:graphicData uri="http://schemas.openxmlformats.org/drawingml/2006/table">
            <a:tbl>
              <a:tblPr/>
              <a:tblGrid>
                <a:gridCol w="2190589"/>
                <a:gridCol w="2705955"/>
              </a:tblGrid>
              <a:tr h="912101">
                <a:tc>
                  <a:txBody>
                    <a:bodyPr/>
                    <a:lstStyle/>
                    <a:p>
                      <a:pPr algn="ctr">
                        <a:lnSpc>
                          <a:spcPct val="115000"/>
                        </a:lnSpc>
                        <a:spcAft>
                          <a:spcPts val="0"/>
                        </a:spcAft>
                      </a:pPr>
                      <a:r>
                        <a:rPr lang="en-US" sz="1800" dirty="0">
                          <a:solidFill>
                            <a:srgbClr val="000000"/>
                          </a:solidFill>
                          <a:latin typeface="Verdana"/>
                          <a:ea typeface="ＭＳ 明朝"/>
                          <a:cs typeface="Times New Roman"/>
                        </a:rPr>
                        <a:t>Place</a:t>
                      </a:r>
                      <a:endParaRPr lang="es-ES" sz="1800" dirty="0">
                        <a:latin typeface="Calibri"/>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800" dirty="0">
                          <a:solidFill>
                            <a:srgbClr val="000000"/>
                          </a:solidFill>
                          <a:latin typeface="Verdana"/>
                          <a:ea typeface="ＭＳ 明朝"/>
                          <a:cs typeface="Times New Roman"/>
                        </a:rPr>
                        <a:t>Annual rainfall</a:t>
                      </a:r>
                      <a:r>
                        <a:rPr lang="es-ES" sz="1800" dirty="0">
                          <a:solidFill>
                            <a:srgbClr val="000000"/>
                          </a:solidFill>
                          <a:latin typeface="Verdana"/>
                          <a:ea typeface="ＭＳ 明朝"/>
                          <a:cs typeface="Times New Roman"/>
                        </a:rPr>
                        <a:t> (mm)</a:t>
                      </a:r>
                      <a:endParaRPr lang="es-ES" sz="1800" dirty="0">
                        <a:latin typeface="Calibri"/>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56051">
                <a:tc>
                  <a:txBody>
                    <a:bodyPr/>
                    <a:lstStyle/>
                    <a:p>
                      <a:pPr algn="ctr">
                        <a:lnSpc>
                          <a:spcPct val="115000"/>
                        </a:lnSpc>
                        <a:spcAft>
                          <a:spcPts val="0"/>
                        </a:spcAft>
                      </a:pPr>
                      <a:r>
                        <a:rPr lang="es-ES" sz="1800">
                          <a:solidFill>
                            <a:srgbClr val="000000"/>
                          </a:solidFill>
                          <a:latin typeface="Verdana"/>
                          <a:ea typeface="ＭＳ 明朝"/>
                          <a:cs typeface="Times New Roman"/>
                        </a:rPr>
                        <a:t>Lima</a:t>
                      </a:r>
                      <a:endParaRPr lang="es-ES" sz="1800">
                        <a:latin typeface="Calibri"/>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800" dirty="0">
                          <a:solidFill>
                            <a:srgbClr val="000000"/>
                          </a:solidFill>
                          <a:latin typeface="Verdana"/>
                          <a:ea typeface="ＭＳ 明朝"/>
                          <a:cs typeface="Times New Roman"/>
                        </a:rPr>
                        <a:t>10</a:t>
                      </a:r>
                      <a:endParaRPr lang="es-ES" sz="1800" dirty="0">
                        <a:latin typeface="Calibri"/>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56051">
                <a:tc>
                  <a:txBody>
                    <a:bodyPr/>
                    <a:lstStyle/>
                    <a:p>
                      <a:pPr algn="ctr">
                        <a:lnSpc>
                          <a:spcPct val="115000"/>
                        </a:lnSpc>
                        <a:spcAft>
                          <a:spcPts val="0"/>
                        </a:spcAft>
                      </a:pPr>
                      <a:r>
                        <a:rPr lang="es-ES" sz="1800">
                          <a:solidFill>
                            <a:srgbClr val="000000"/>
                          </a:solidFill>
                          <a:latin typeface="Verdana"/>
                          <a:ea typeface="ＭＳ 明朝"/>
                          <a:cs typeface="Times New Roman"/>
                        </a:rPr>
                        <a:t>Chosica</a:t>
                      </a:r>
                      <a:endParaRPr lang="es-ES" sz="1800">
                        <a:latin typeface="Calibri"/>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800">
                          <a:solidFill>
                            <a:srgbClr val="000000"/>
                          </a:solidFill>
                          <a:latin typeface="Verdana"/>
                          <a:ea typeface="ＭＳ 明朝"/>
                          <a:cs typeface="Times New Roman"/>
                        </a:rPr>
                        <a:t>24</a:t>
                      </a:r>
                      <a:endParaRPr lang="es-ES" sz="1800">
                        <a:latin typeface="Calibri"/>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56051">
                <a:tc>
                  <a:txBody>
                    <a:bodyPr/>
                    <a:lstStyle/>
                    <a:p>
                      <a:pPr algn="ctr">
                        <a:lnSpc>
                          <a:spcPct val="115000"/>
                        </a:lnSpc>
                        <a:spcAft>
                          <a:spcPts val="0"/>
                        </a:spcAft>
                      </a:pPr>
                      <a:r>
                        <a:rPr lang="es-ES" sz="1800">
                          <a:solidFill>
                            <a:srgbClr val="000000"/>
                          </a:solidFill>
                          <a:latin typeface="Verdana"/>
                          <a:ea typeface="ＭＳ 明朝"/>
                          <a:cs typeface="Times New Roman"/>
                        </a:rPr>
                        <a:t>San Mateo</a:t>
                      </a:r>
                      <a:endParaRPr lang="es-ES" sz="1800">
                        <a:latin typeface="Calibri"/>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800" dirty="0">
                          <a:solidFill>
                            <a:srgbClr val="000000"/>
                          </a:solidFill>
                          <a:latin typeface="Verdana"/>
                          <a:ea typeface="ＭＳ 明朝"/>
                          <a:cs typeface="Times New Roman"/>
                        </a:rPr>
                        <a:t>38</a:t>
                      </a:r>
                      <a:endParaRPr lang="es-ES" sz="1800" dirty="0">
                        <a:latin typeface="Calibri"/>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56051">
                <a:tc>
                  <a:txBody>
                    <a:bodyPr/>
                    <a:lstStyle/>
                    <a:p>
                      <a:pPr algn="ctr">
                        <a:lnSpc>
                          <a:spcPct val="115000"/>
                        </a:lnSpc>
                        <a:spcAft>
                          <a:spcPts val="0"/>
                        </a:spcAft>
                      </a:pPr>
                      <a:r>
                        <a:rPr lang="es-ES" sz="1800">
                          <a:solidFill>
                            <a:srgbClr val="000000"/>
                          </a:solidFill>
                          <a:latin typeface="Verdana"/>
                          <a:ea typeface="ＭＳ 明朝"/>
                          <a:cs typeface="Times New Roman"/>
                        </a:rPr>
                        <a:t>Milloc</a:t>
                      </a:r>
                      <a:endParaRPr lang="es-ES" sz="1800">
                        <a:latin typeface="Calibri"/>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800" dirty="0">
                          <a:solidFill>
                            <a:srgbClr val="000000"/>
                          </a:solidFill>
                          <a:latin typeface="Verdana"/>
                          <a:ea typeface="ＭＳ 明朝"/>
                          <a:cs typeface="Times New Roman"/>
                        </a:rPr>
                        <a:t>660</a:t>
                      </a:r>
                      <a:endParaRPr lang="es-ES" sz="1800" dirty="0">
                        <a:latin typeface="Calibri"/>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5" name="4 CuadroTexto"/>
          <p:cNvSpPr txBox="1"/>
          <p:nvPr/>
        </p:nvSpPr>
        <p:spPr>
          <a:xfrm>
            <a:off x="539552" y="5157192"/>
            <a:ext cx="8064896" cy="1200328"/>
          </a:xfrm>
          <a:prstGeom prst="rect">
            <a:avLst/>
          </a:prstGeom>
          <a:noFill/>
        </p:spPr>
        <p:txBody>
          <a:bodyPr wrap="square" rtlCol="0">
            <a:spAutoFit/>
          </a:bodyPr>
          <a:lstStyle/>
          <a:p>
            <a:r>
              <a:rPr lang="en-US" sz="2400" dirty="0" smtClean="0"/>
              <a:t>If flood  occurs in Lima from rainfall in </a:t>
            </a:r>
            <a:r>
              <a:rPr lang="en-US" sz="2400" dirty="0" err="1" smtClean="0"/>
              <a:t>Chosica</a:t>
            </a:r>
            <a:r>
              <a:rPr lang="en-US" sz="2400" dirty="0" smtClean="0"/>
              <a:t>,  what might be the height?</a:t>
            </a:r>
            <a:br>
              <a:rPr lang="en-US" sz="2400" dirty="0" smtClean="0"/>
            </a:br>
            <a:endParaRPr lang="es-ES" sz="2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r>
              <a:rPr lang="en-US" sz="2400" dirty="0" smtClean="0"/>
              <a:t>What is the volume of water equivalent of 10mm?</a:t>
            </a:r>
            <a:endParaRPr lang="es-ES" sz="2400" dirty="0" smtClean="0"/>
          </a:p>
          <a:p>
            <a:r>
              <a:rPr lang="en-US" sz="2400" dirty="0" smtClean="0"/>
              <a:t>Filled with water to a height of 10mm, a container of 1m long and 1 m wide. </a:t>
            </a:r>
            <a:r>
              <a:rPr lang="es-ES" sz="2400" dirty="0" err="1" smtClean="0"/>
              <a:t>Calculate</a:t>
            </a:r>
            <a:r>
              <a:rPr lang="es-ES" sz="2400" dirty="0" smtClean="0"/>
              <a:t> </a:t>
            </a:r>
            <a:r>
              <a:rPr lang="es-ES" sz="2400" dirty="0" err="1" smtClean="0"/>
              <a:t>the</a:t>
            </a:r>
            <a:r>
              <a:rPr lang="es-ES" sz="2400" dirty="0" smtClean="0"/>
              <a:t> </a:t>
            </a:r>
            <a:r>
              <a:rPr lang="es-ES" sz="2400" dirty="0" err="1" smtClean="0"/>
              <a:t>volume</a:t>
            </a:r>
            <a:r>
              <a:rPr lang="es-ES" sz="2400" dirty="0" smtClean="0"/>
              <a:t> V = AXH, </a:t>
            </a:r>
          </a:p>
          <a:p>
            <a:r>
              <a:rPr lang="es-ES" sz="2400" dirty="0" smtClean="0"/>
              <a:t>V = 100cmx100cmx0, 1cm = 1000cm</a:t>
            </a:r>
            <a:r>
              <a:rPr lang="es-ES" sz="2400" baseline="30000" dirty="0" smtClean="0"/>
              <a:t>3</a:t>
            </a:r>
            <a:endParaRPr lang="es-ES" sz="2400" dirty="0" smtClean="0"/>
          </a:p>
          <a:p>
            <a:r>
              <a:rPr lang="en-US" sz="2400" dirty="0" smtClean="0"/>
              <a:t>1000cm</a:t>
            </a:r>
            <a:r>
              <a:rPr lang="en-US" sz="2400" baseline="30000" dirty="0" smtClean="0"/>
              <a:t>3</a:t>
            </a:r>
            <a:r>
              <a:rPr lang="en-US" sz="2400" dirty="0" smtClean="0"/>
              <a:t> is equivalent to 1000ml, then converted to 1 l</a:t>
            </a:r>
            <a:endParaRPr lang="es-ES" sz="2400" dirty="0" smtClean="0"/>
          </a:p>
          <a:p>
            <a:pPr>
              <a:buNone/>
            </a:pPr>
            <a:endParaRPr lang="es-ES_tradnl" dirty="0" smtClean="0"/>
          </a:p>
          <a:p>
            <a:pPr>
              <a:buNone/>
            </a:pPr>
            <a:endParaRPr lang="es-ES" dirty="0"/>
          </a:p>
        </p:txBody>
      </p:sp>
      <p:sp>
        <p:nvSpPr>
          <p:cNvPr id="4" name="1 Título"/>
          <p:cNvSpPr>
            <a:spLocks noGrp="1"/>
          </p:cNvSpPr>
          <p:nvPr>
            <p:ph type="title"/>
          </p:nvPr>
        </p:nvSpPr>
        <p:spPr>
          <a:xfrm>
            <a:off x="457200" y="274638"/>
            <a:ext cx="8229600" cy="922114"/>
          </a:xfrm>
        </p:spPr>
        <p:txBody>
          <a:bodyPr>
            <a:noAutofit/>
          </a:bodyPr>
          <a:lstStyle/>
          <a:p>
            <a:r>
              <a:rPr lang="en-US" sz="3200" b="1" dirty="0" smtClean="0"/>
              <a:t>Task 1</a:t>
            </a:r>
            <a:r>
              <a:rPr lang="es-ES" sz="3200" dirty="0" smtClean="0"/>
              <a:t/>
            </a:r>
            <a:br>
              <a:rPr lang="es-ES" sz="3200" dirty="0" smtClean="0"/>
            </a:br>
            <a:endParaRPr lang="es-ES" sz="3200" dirty="0"/>
          </a:p>
        </p:txBody>
      </p:sp>
      <p:sp>
        <p:nvSpPr>
          <p:cNvPr id="5" name="4 Cubo"/>
          <p:cNvSpPr/>
          <p:nvPr/>
        </p:nvSpPr>
        <p:spPr>
          <a:xfrm>
            <a:off x="2123728" y="4005064"/>
            <a:ext cx="2016224" cy="2016224"/>
          </a:xfrm>
          <a:prstGeom prst="cub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cxnSp>
        <p:nvCxnSpPr>
          <p:cNvPr id="7" name="6 Conector recto"/>
          <p:cNvCxnSpPr/>
          <p:nvPr/>
        </p:nvCxnSpPr>
        <p:spPr>
          <a:xfrm>
            <a:off x="2123728" y="5805264"/>
            <a:ext cx="1584176" cy="0"/>
          </a:xfrm>
          <a:prstGeom prst="line">
            <a:avLst/>
          </a:prstGeom>
          <a:ln w="381000" cmpd="sng">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827584" y="908720"/>
            <a:ext cx="7772400" cy="1470025"/>
          </a:xfrm>
        </p:spPr>
        <p:txBody>
          <a:bodyPr>
            <a:normAutofit/>
          </a:bodyPr>
          <a:lstStyle/>
          <a:p>
            <a:r>
              <a:rPr lang="en-US" sz="3200" dirty="0" smtClean="0"/>
              <a:t>Task 2</a:t>
            </a:r>
            <a:r>
              <a:rPr lang="es-ES" sz="3200" dirty="0" smtClean="0"/>
              <a:t/>
            </a:r>
            <a:br>
              <a:rPr lang="es-ES" sz="3200" dirty="0" smtClean="0"/>
            </a:br>
            <a:endParaRPr lang="es-ES" sz="3200" dirty="0"/>
          </a:p>
        </p:txBody>
      </p:sp>
      <p:sp>
        <p:nvSpPr>
          <p:cNvPr id="3" name="2 Subtítulo"/>
          <p:cNvSpPr>
            <a:spLocks noGrp="1"/>
          </p:cNvSpPr>
          <p:nvPr>
            <p:ph type="subTitle" idx="1"/>
          </p:nvPr>
        </p:nvSpPr>
        <p:spPr>
          <a:xfrm>
            <a:off x="1259632" y="2060848"/>
            <a:ext cx="6832848" cy="1296144"/>
          </a:xfrm>
        </p:spPr>
        <p:txBody>
          <a:bodyPr>
            <a:normAutofit/>
          </a:bodyPr>
          <a:lstStyle/>
          <a:p>
            <a:pPr algn="just"/>
            <a:r>
              <a:rPr lang="es-ES_tradnl" sz="2400" dirty="0" smtClean="0">
                <a:solidFill>
                  <a:schemeClr val="tx1"/>
                </a:solidFill>
              </a:rPr>
              <a:t>F</a:t>
            </a:r>
            <a:r>
              <a:rPr lang="en-US" sz="2400" dirty="0" err="1" smtClean="0">
                <a:solidFill>
                  <a:schemeClr val="tx1"/>
                </a:solidFill>
              </a:rPr>
              <a:t>illed</a:t>
            </a:r>
            <a:r>
              <a:rPr lang="en-US" sz="2400" dirty="0" smtClean="0">
                <a:solidFill>
                  <a:schemeClr val="tx1"/>
                </a:solidFill>
              </a:rPr>
              <a:t> with water to a height from 10mm, to 24 mm , to increased  2mm  each  and calculate the volume</a:t>
            </a:r>
          </a:p>
          <a:p>
            <a:pPr algn="just"/>
            <a:r>
              <a:rPr lang="en-US" sz="2400" dirty="0" smtClean="0">
                <a:solidFill>
                  <a:schemeClr val="tx1"/>
                </a:solidFill>
              </a:rPr>
              <a:t> V = AXH,    V=100cmx100cmx...cm = …………. cm3</a:t>
            </a:r>
            <a:endParaRPr lang="es-ES" sz="2400" dirty="0" smtClean="0">
              <a:solidFill>
                <a:schemeClr val="tx1"/>
              </a:solidFill>
            </a:endParaRPr>
          </a:p>
        </p:txBody>
      </p:sp>
      <p:grpSp>
        <p:nvGrpSpPr>
          <p:cNvPr id="11" name="10 Grupo"/>
          <p:cNvGrpSpPr/>
          <p:nvPr/>
        </p:nvGrpSpPr>
        <p:grpSpPr>
          <a:xfrm>
            <a:off x="1619672" y="3789040"/>
            <a:ext cx="2016224" cy="2016224"/>
            <a:chOff x="2123728" y="4005064"/>
            <a:chExt cx="2016224" cy="2016224"/>
          </a:xfrm>
        </p:grpSpPr>
        <p:sp>
          <p:nvSpPr>
            <p:cNvPr id="5" name="4 Cubo"/>
            <p:cNvSpPr/>
            <p:nvPr/>
          </p:nvSpPr>
          <p:spPr>
            <a:xfrm>
              <a:off x="2123728" y="4005064"/>
              <a:ext cx="2016224" cy="2016224"/>
            </a:xfrm>
            <a:prstGeom prst="cub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cxnSp>
          <p:nvCxnSpPr>
            <p:cNvPr id="6" name="5 Conector recto"/>
            <p:cNvCxnSpPr/>
            <p:nvPr/>
          </p:nvCxnSpPr>
          <p:spPr>
            <a:xfrm>
              <a:off x="2123728" y="5877272"/>
              <a:ext cx="1584176" cy="0"/>
            </a:xfrm>
            <a:prstGeom prst="line">
              <a:avLst/>
            </a:prstGeom>
            <a:ln w="381000" cmpd="sng">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cxnSp>
          <p:nvCxnSpPr>
            <p:cNvPr id="9" name="8 Conector recto"/>
            <p:cNvCxnSpPr/>
            <p:nvPr/>
          </p:nvCxnSpPr>
          <p:spPr>
            <a:xfrm>
              <a:off x="2123728" y="5517232"/>
              <a:ext cx="1584176" cy="0"/>
            </a:xfrm>
            <a:prstGeom prst="line">
              <a:avLst/>
            </a:prstGeom>
            <a:ln w="381000" cmpd="sng">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0" name="9 Conector recto"/>
            <p:cNvCxnSpPr/>
            <p:nvPr/>
          </p:nvCxnSpPr>
          <p:spPr>
            <a:xfrm>
              <a:off x="2123728" y="5157192"/>
              <a:ext cx="1584176" cy="0"/>
            </a:xfrm>
            <a:prstGeom prst="line">
              <a:avLst/>
            </a:prstGeom>
            <a:ln w="381000" cmpd="sng">
              <a:solidFill>
                <a:srgbClr val="FFFF00"/>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Tabla"/>
          <p:cNvGraphicFramePr>
            <a:graphicFrameLocks noGrp="1"/>
          </p:cNvGraphicFramePr>
          <p:nvPr/>
        </p:nvGraphicFramePr>
        <p:xfrm>
          <a:off x="827584" y="1340768"/>
          <a:ext cx="7776863" cy="3636232"/>
        </p:xfrm>
        <a:graphic>
          <a:graphicData uri="http://schemas.openxmlformats.org/drawingml/2006/table">
            <a:tbl>
              <a:tblPr/>
              <a:tblGrid>
                <a:gridCol w="1514973"/>
                <a:gridCol w="1514973"/>
                <a:gridCol w="1514973"/>
                <a:gridCol w="1615972"/>
                <a:gridCol w="1615972"/>
              </a:tblGrid>
              <a:tr h="384425">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es-ES" sz="1600" dirty="0" smtClean="0">
                          <a:latin typeface="Calibri"/>
                          <a:ea typeface="Times New Roman"/>
                          <a:cs typeface="Times New Roman"/>
                        </a:rPr>
                        <a:t>w</a:t>
                      </a:r>
                      <a:r>
                        <a:rPr lang="es-ES" sz="1600" dirty="0" smtClean="0">
                          <a:latin typeface="+mn-lt"/>
                          <a:ea typeface="Times New Roman"/>
                          <a:cs typeface="Times New Roman"/>
                        </a:rPr>
                        <a:t>(cm)</a:t>
                      </a:r>
                      <a:endParaRPr lang="es-ES" sz="1600" dirty="0" smtClean="0">
                        <a:latin typeface="+mn-lt"/>
                        <a:ea typeface="ＭＳ 明朝"/>
                        <a:cs typeface="Times New Roman"/>
                      </a:endParaRPr>
                    </a:p>
                    <a:p>
                      <a:pPr algn="ctr">
                        <a:lnSpc>
                          <a:spcPct val="115000"/>
                        </a:lnSpc>
                        <a:spcAft>
                          <a:spcPts val="0"/>
                        </a:spcAft>
                      </a:pPr>
                      <a:endParaRPr lang="es-ES" sz="1600" dirty="0">
                        <a:latin typeface="Calibri"/>
                        <a:ea typeface="ＭＳ 明朝"/>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es-ES" sz="1600" dirty="0" smtClean="0">
                          <a:latin typeface="Calibri"/>
                          <a:ea typeface="Times New Roman"/>
                          <a:cs typeface="Times New Roman"/>
                        </a:rPr>
                        <a:t>l</a:t>
                      </a:r>
                      <a:r>
                        <a:rPr lang="es-ES" sz="1600" dirty="0" smtClean="0">
                          <a:latin typeface="+mn-lt"/>
                          <a:ea typeface="Times New Roman"/>
                          <a:cs typeface="Times New Roman"/>
                        </a:rPr>
                        <a:t>(cm)</a:t>
                      </a:r>
                      <a:endParaRPr lang="es-ES" sz="1600" dirty="0" smtClean="0">
                        <a:latin typeface="+mn-lt"/>
                        <a:ea typeface="ＭＳ 明朝"/>
                        <a:cs typeface="Times New Roman"/>
                      </a:endParaRPr>
                    </a:p>
                    <a:p>
                      <a:pPr algn="ctr">
                        <a:lnSpc>
                          <a:spcPct val="115000"/>
                        </a:lnSpc>
                        <a:spcAft>
                          <a:spcPts val="0"/>
                        </a:spcAft>
                      </a:pPr>
                      <a:endParaRPr lang="es-ES" sz="1600" dirty="0">
                        <a:latin typeface="Calibri"/>
                        <a:ea typeface="ＭＳ 明朝"/>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600" dirty="0" smtClean="0">
                          <a:latin typeface="Calibri"/>
                          <a:ea typeface="Times New Roman"/>
                          <a:cs typeface="Times New Roman"/>
                        </a:rPr>
                        <a:t>H (cm)</a:t>
                      </a:r>
                      <a:endParaRPr lang="es-ES" sz="1600" dirty="0">
                        <a:latin typeface="Calibri"/>
                        <a:ea typeface="ＭＳ 明朝"/>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600" dirty="0" err="1" smtClean="0">
                          <a:latin typeface="Calibri"/>
                          <a:ea typeface="Times New Roman"/>
                          <a:cs typeface="Times New Roman"/>
                        </a:rPr>
                        <a:t>Volume</a:t>
                      </a:r>
                      <a:r>
                        <a:rPr lang="es-ES" sz="1600" dirty="0" smtClean="0">
                          <a:latin typeface="Calibri"/>
                          <a:ea typeface="Times New Roman"/>
                          <a:cs typeface="Times New Roman"/>
                        </a:rPr>
                        <a:t> (cm3)</a:t>
                      </a:r>
                      <a:endParaRPr lang="es-ES" sz="1600" dirty="0">
                        <a:latin typeface="Calibri"/>
                        <a:ea typeface="ＭＳ 明朝"/>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800" dirty="0" smtClean="0">
                          <a:solidFill>
                            <a:schemeClr val="tx2"/>
                          </a:solidFill>
                          <a:latin typeface="Calibri"/>
                          <a:ea typeface="Times New Roman"/>
                          <a:cs typeface="Times New Roman"/>
                        </a:rPr>
                        <a:t>Litres</a:t>
                      </a:r>
                      <a:endParaRPr lang="es-ES" sz="1800" dirty="0">
                        <a:solidFill>
                          <a:schemeClr val="tx2"/>
                        </a:solidFill>
                        <a:latin typeface="Calibri"/>
                        <a:ea typeface="ＭＳ 明朝"/>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4425">
                <a:tc>
                  <a:txBody>
                    <a:bodyPr/>
                    <a:lstStyle/>
                    <a:p>
                      <a:pPr algn="ctr">
                        <a:lnSpc>
                          <a:spcPct val="115000"/>
                        </a:lnSpc>
                        <a:spcAft>
                          <a:spcPts val="0"/>
                        </a:spcAft>
                      </a:pPr>
                      <a:r>
                        <a:rPr lang="es-ES" sz="1600">
                          <a:solidFill>
                            <a:srgbClr val="000000"/>
                          </a:solidFill>
                          <a:latin typeface="Calibri"/>
                          <a:ea typeface="Times New Roman"/>
                          <a:cs typeface="Times New Roman"/>
                        </a:rPr>
                        <a:t>100</a:t>
                      </a:r>
                      <a:endParaRPr lang="es-ES" sz="1600">
                        <a:latin typeface="Calibri"/>
                        <a:ea typeface="ＭＳ 明朝"/>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600">
                          <a:solidFill>
                            <a:srgbClr val="000000"/>
                          </a:solidFill>
                          <a:latin typeface="Calibri"/>
                          <a:ea typeface="Times New Roman"/>
                          <a:cs typeface="Times New Roman"/>
                        </a:rPr>
                        <a:t>100</a:t>
                      </a:r>
                      <a:endParaRPr lang="es-ES" sz="1600">
                        <a:latin typeface="Calibri"/>
                        <a:ea typeface="ＭＳ 明朝"/>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600">
                          <a:solidFill>
                            <a:srgbClr val="000000"/>
                          </a:solidFill>
                          <a:latin typeface="Calibri"/>
                          <a:ea typeface="Times New Roman"/>
                          <a:cs typeface="Times New Roman"/>
                        </a:rPr>
                        <a:t>0.1</a:t>
                      </a:r>
                      <a:endParaRPr lang="es-ES" sz="1600">
                        <a:latin typeface="Calibri"/>
                        <a:ea typeface="ＭＳ 明朝"/>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600" dirty="0">
                          <a:latin typeface="Calibri"/>
                          <a:ea typeface="Times New Roman"/>
                          <a:cs typeface="Times New Roman"/>
                        </a:rPr>
                        <a:t>1000</a:t>
                      </a:r>
                      <a:endParaRPr lang="es-ES" sz="1600" dirty="0">
                        <a:latin typeface="Calibri"/>
                        <a:ea typeface="ＭＳ 明朝"/>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800" dirty="0">
                          <a:solidFill>
                            <a:schemeClr val="tx2"/>
                          </a:solidFill>
                          <a:latin typeface="Calibri"/>
                          <a:ea typeface="Times New Roman"/>
                          <a:cs typeface="Times New Roman"/>
                        </a:rPr>
                        <a:t>1</a:t>
                      </a:r>
                      <a:endParaRPr lang="es-ES" sz="1800" dirty="0">
                        <a:solidFill>
                          <a:schemeClr val="tx2"/>
                        </a:solidFill>
                        <a:latin typeface="Calibri"/>
                        <a:ea typeface="ＭＳ 明朝"/>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4425">
                <a:tc>
                  <a:txBody>
                    <a:bodyPr/>
                    <a:lstStyle/>
                    <a:p>
                      <a:pPr algn="ctr">
                        <a:lnSpc>
                          <a:spcPct val="115000"/>
                        </a:lnSpc>
                        <a:spcAft>
                          <a:spcPts val="0"/>
                        </a:spcAft>
                      </a:pPr>
                      <a:r>
                        <a:rPr lang="es-ES" sz="1600">
                          <a:solidFill>
                            <a:srgbClr val="000000"/>
                          </a:solidFill>
                          <a:latin typeface="Calibri"/>
                          <a:ea typeface="Times New Roman"/>
                          <a:cs typeface="Times New Roman"/>
                        </a:rPr>
                        <a:t>100</a:t>
                      </a:r>
                      <a:endParaRPr lang="es-ES" sz="1600">
                        <a:latin typeface="Calibri"/>
                        <a:ea typeface="ＭＳ 明朝"/>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600">
                          <a:solidFill>
                            <a:srgbClr val="000000"/>
                          </a:solidFill>
                          <a:latin typeface="Calibri"/>
                          <a:ea typeface="Times New Roman"/>
                          <a:cs typeface="Times New Roman"/>
                        </a:rPr>
                        <a:t>100</a:t>
                      </a:r>
                      <a:endParaRPr lang="es-ES" sz="1600">
                        <a:latin typeface="Calibri"/>
                        <a:ea typeface="ＭＳ 明朝"/>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600">
                          <a:solidFill>
                            <a:srgbClr val="000000"/>
                          </a:solidFill>
                          <a:latin typeface="Calibri"/>
                          <a:ea typeface="Times New Roman"/>
                          <a:cs typeface="Times New Roman"/>
                        </a:rPr>
                        <a:t>0.12</a:t>
                      </a:r>
                      <a:endParaRPr lang="es-ES" sz="1600">
                        <a:latin typeface="Calibri"/>
                        <a:ea typeface="ＭＳ 明朝"/>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600">
                          <a:latin typeface="Calibri"/>
                          <a:ea typeface="Times New Roman"/>
                          <a:cs typeface="Times New Roman"/>
                        </a:rPr>
                        <a:t>1200</a:t>
                      </a:r>
                      <a:endParaRPr lang="es-ES" sz="1600">
                        <a:latin typeface="Calibri"/>
                        <a:ea typeface="ＭＳ 明朝"/>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800" dirty="0">
                          <a:solidFill>
                            <a:schemeClr val="tx2"/>
                          </a:solidFill>
                          <a:latin typeface="Calibri"/>
                          <a:ea typeface="Times New Roman"/>
                          <a:cs typeface="Times New Roman"/>
                        </a:rPr>
                        <a:t>1,2</a:t>
                      </a:r>
                      <a:endParaRPr lang="es-ES" sz="1800" dirty="0">
                        <a:solidFill>
                          <a:schemeClr val="tx2"/>
                        </a:solidFill>
                        <a:latin typeface="Calibri"/>
                        <a:ea typeface="ＭＳ 明朝"/>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4425">
                <a:tc>
                  <a:txBody>
                    <a:bodyPr/>
                    <a:lstStyle/>
                    <a:p>
                      <a:pPr algn="ctr">
                        <a:lnSpc>
                          <a:spcPct val="115000"/>
                        </a:lnSpc>
                        <a:spcAft>
                          <a:spcPts val="0"/>
                        </a:spcAft>
                      </a:pPr>
                      <a:r>
                        <a:rPr lang="es-ES" sz="1600">
                          <a:solidFill>
                            <a:srgbClr val="000000"/>
                          </a:solidFill>
                          <a:latin typeface="Calibri"/>
                          <a:ea typeface="Times New Roman"/>
                          <a:cs typeface="Times New Roman"/>
                        </a:rPr>
                        <a:t>100</a:t>
                      </a:r>
                      <a:endParaRPr lang="es-ES" sz="1600">
                        <a:latin typeface="Calibri"/>
                        <a:ea typeface="ＭＳ 明朝"/>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600">
                          <a:solidFill>
                            <a:srgbClr val="000000"/>
                          </a:solidFill>
                          <a:latin typeface="Calibri"/>
                          <a:ea typeface="Times New Roman"/>
                          <a:cs typeface="Times New Roman"/>
                        </a:rPr>
                        <a:t>100</a:t>
                      </a:r>
                      <a:endParaRPr lang="es-ES" sz="1600">
                        <a:latin typeface="Calibri"/>
                        <a:ea typeface="ＭＳ 明朝"/>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600">
                          <a:solidFill>
                            <a:srgbClr val="000000"/>
                          </a:solidFill>
                          <a:latin typeface="Calibri"/>
                          <a:ea typeface="Times New Roman"/>
                          <a:cs typeface="Times New Roman"/>
                        </a:rPr>
                        <a:t>0.14</a:t>
                      </a:r>
                      <a:endParaRPr lang="es-ES" sz="1600">
                        <a:latin typeface="Calibri"/>
                        <a:ea typeface="ＭＳ 明朝"/>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600">
                          <a:latin typeface="Calibri"/>
                          <a:ea typeface="Times New Roman"/>
                          <a:cs typeface="Times New Roman"/>
                        </a:rPr>
                        <a:t>1400</a:t>
                      </a:r>
                      <a:endParaRPr lang="es-ES" sz="1600">
                        <a:latin typeface="Calibri"/>
                        <a:ea typeface="ＭＳ 明朝"/>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800" dirty="0">
                          <a:solidFill>
                            <a:schemeClr val="tx2"/>
                          </a:solidFill>
                          <a:latin typeface="Calibri"/>
                          <a:ea typeface="Times New Roman"/>
                          <a:cs typeface="Times New Roman"/>
                        </a:rPr>
                        <a:t>1,4</a:t>
                      </a:r>
                      <a:endParaRPr lang="es-ES" sz="1800" dirty="0">
                        <a:solidFill>
                          <a:schemeClr val="tx2"/>
                        </a:solidFill>
                        <a:latin typeface="Calibri"/>
                        <a:ea typeface="ＭＳ 明朝"/>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4425">
                <a:tc>
                  <a:txBody>
                    <a:bodyPr/>
                    <a:lstStyle/>
                    <a:p>
                      <a:pPr algn="ctr">
                        <a:lnSpc>
                          <a:spcPct val="115000"/>
                        </a:lnSpc>
                        <a:spcAft>
                          <a:spcPts val="0"/>
                        </a:spcAft>
                      </a:pPr>
                      <a:r>
                        <a:rPr lang="es-ES" sz="1600">
                          <a:solidFill>
                            <a:srgbClr val="000000"/>
                          </a:solidFill>
                          <a:latin typeface="Calibri"/>
                          <a:ea typeface="Times New Roman"/>
                          <a:cs typeface="Times New Roman"/>
                        </a:rPr>
                        <a:t>100</a:t>
                      </a:r>
                      <a:endParaRPr lang="es-ES" sz="1600">
                        <a:latin typeface="Calibri"/>
                        <a:ea typeface="ＭＳ 明朝"/>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600">
                          <a:solidFill>
                            <a:srgbClr val="000000"/>
                          </a:solidFill>
                          <a:latin typeface="Calibri"/>
                          <a:ea typeface="Times New Roman"/>
                          <a:cs typeface="Times New Roman"/>
                        </a:rPr>
                        <a:t>100</a:t>
                      </a:r>
                      <a:endParaRPr lang="es-ES" sz="1600">
                        <a:latin typeface="Calibri"/>
                        <a:ea typeface="ＭＳ 明朝"/>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600">
                          <a:solidFill>
                            <a:srgbClr val="000000"/>
                          </a:solidFill>
                          <a:latin typeface="Calibri"/>
                          <a:ea typeface="Times New Roman"/>
                          <a:cs typeface="Times New Roman"/>
                        </a:rPr>
                        <a:t>0.16</a:t>
                      </a:r>
                      <a:endParaRPr lang="es-ES" sz="1600">
                        <a:latin typeface="Calibri"/>
                        <a:ea typeface="ＭＳ 明朝"/>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600">
                          <a:latin typeface="Calibri"/>
                          <a:ea typeface="Times New Roman"/>
                          <a:cs typeface="Times New Roman"/>
                        </a:rPr>
                        <a:t>1600</a:t>
                      </a:r>
                      <a:endParaRPr lang="es-ES" sz="1600">
                        <a:latin typeface="Calibri"/>
                        <a:ea typeface="ＭＳ 明朝"/>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800" dirty="0">
                          <a:solidFill>
                            <a:schemeClr val="tx2"/>
                          </a:solidFill>
                          <a:latin typeface="Calibri"/>
                          <a:ea typeface="Times New Roman"/>
                          <a:cs typeface="Times New Roman"/>
                        </a:rPr>
                        <a:t>1,6</a:t>
                      </a:r>
                      <a:endParaRPr lang="es-ES" sz="1800" dirty="0">
                        <a:solidFill>
                          <a:schemeClr val="tx2"/>
                        </a:solidFill>
                        <a:latin typeface="Calibri"/>
                        <a:ea typeface="ＭＳ 明朝"/>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4425">
                <a:tc>
                  <a:txBody>
                    <a:bodyPr/>
                    <a:lstStyle/>
                    <a:p>
                      <a:pPr algn="ctr">
                        <a:lnSpc>
                          <a:spcPct val="115000"/>
                        </a:lnSpc>
                        <a:spcAft>
                          <a:spcPts val="0"/>
                        </a:spcAft>
                      </a:pPr>
                      <a:r>
                        <a:rPr lang="es-ES" sz="1600">
                          <a:solidFill>
                            <a:srgbClr val="000000"/>
                          </a:solidFill>
                          <a:latin typeface="Calibri"/>
                          <a:ea typeface="Times New Roman"/>
                          <a:cs typeface="Times New Roman"/>
                        </a:rPr>
                        <a:t>100</a:t>
                      </a:r>
                      <a:endParaRPr lang="es-ES" sz="1600">
                        <a:latin typeface="Calibri"/>
                        <a:ea typeface="ＭＳ 明朝"/>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600">
                          <a:solidFill>
                            <a:srgbClr val="000000"/>
                          </a:solidFill>
                          <a:latin typeface="Calibri"/>
                          <a:ea typeface="Times New Roman"/>
                          <a:cs typeface="Times New Roman"/>
                        </a:rPr>
                        <a:t>100</a:t>
                      </a:r>
                      <a:endParaRPr lang="es-ES" sz="1600">
                        <a:latin typeface="Calibri"/>
                        <a:ea typeface="ＭＳ 明朝"/>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600" dirty="0">
                          <a:solidFill>
                            <a:srgbClr val="000000"/>
                          </a:solidFill>
                          <a:latin typeface="Calibri"/>
                          <a:ea typeface="Times New Roman"/>
                          <a:cs typeface="Times New Roman"/>
                        </a:rPr>
                        <a:t>0.18</a:t>
                      </a:r>
                      <a:endParaRPr lang="es-ES" sz="1600" dirty="0">
                        <a:latin typeface="Calibri"/>
                        <a:ea typeface="ＭＳ 明朝"/>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600">
                          <a:latin typeface="Calibri"/>
                          <a:ea typeface="Times New Roman"/>
                          <a:cs typeface="Times New Roman"/>
                        </a:rPr>
                        <a:t>1800</a:t>
                      </a:r>
                      <a:endParaRPr lang="es-ES" sz="1600">
                        <a:latin typeface="Calibri"/>
                        <a:ea typeface="ＭＳ 明朝"/>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800" dirty="0">
                          <a:solidFill>
                            <a:schemeClr val="tx2"/>
                          </a:solidFill>
                          <a:latin typeface="Calibri"/>
                          <a:ea typeface="Times New Roman"/>
                          <a:cs typeface="Times New Roman"/>
                        </a:rPr>
                        <a:t>1,8</a:t>
                      </a:r>
                      <a:endParaRPr lang="es-ES" sz="1800" dirty="0">
                        <a:solidFill>
                          <a:schemeClr val="tx2"/>
                        </a:solidFill>
                        <a:latin typeface="Calibri"/>
                        <a:ea typeface="ＭＳ 明朝"/>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4425">
                <a:tc>
                  <a:txBody>
                    <a:bodyPr/>
                    <a:lstStyle/>
                    <a:p>
                      <a:pPr algn="ctr">
                        <a:lnSpc>
                          <a:spcPct val="115000"/>
                        </a:lnSpc>
                        <a:spcAft>
                          <a:spcPts val="0"/>
                        </a:spcAft>
                      </a:pPr>
                      <a:r>
                        <a:rPr lang="es-ES" sz="1600">
                          <a:solidFill>
                            <a:srgbClr val="000000"/>
                          </a:solidFill>
                          <a:latin typeface="Calibri"/>
                          <a:ea typeface="Times New Roman"/>
                          <a:cs typeface="Times New Roman"/>
                        </a:rPr>
                        <a:t>100</a:t>
                      </a:r>
                      <a:endParaRPr lang="es-ES" sz="1600">
                        <a:latin typeface="Calibri"/>
                        <a:ea typeface="ＭＳ 明朝"/>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600">
                          <a:solidFill>
                            <a:srgbClr val="000000"/>
                          </a:solidFill>
                          <a:latin typeface="Calibri"/>
                          <a:ea typeface="Times New Roman"/>
                          <a:cs typeface="Times New Roman"/>
                        </a:rPr>
                        <a:t>100</a:t>
                      </a:r>
                      <a:endParaRPr lang="es-ES" sz="1600">
                        <a:latin typeface="Calibri"/>
                        <a:ea typeface="ＭＳ 明朝"/>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600">
                          <a:solidFill>
                            <a:srgbClr val="000000"/>
                          </a:solidFill>
                          <a:latin typeface="Calibri"/>
                          <a:ea typeface="Times New Roman"/>
                          <a:cs typeface="Times New Roman"/>
                        </a:rPr>
                        <a:t>0.2</a:t>
                      </a:r>
                      <a:endParaRPr lang="es-ES" sz="1600">
                        <a:latin typeface="Calibri"/>
                        <a:ea typeface="ＭＳ 明朝"/>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600" dirty="0">
                          <a:latin typeface="Calibri"/>
                          <a:ea typeface="Times New Roman"/>
                          <a:cs typeface="Times New Roman"/>
                        </a:rPr>
                        <a:t>2000</a:t>
                      </a:r>
                      <a:endParaRPr lang="es-ES" sz="1600" dirty="0">
                        <a:latin typeface="Calibri"/>
                        <a:ea typeface="ＭＳ 明朝"/>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800" dirty="0">
                          <a:solidFill>
                            <a:schemeClr val="tx2"/>
                          </a:solidFill>
                          <a:latin typeface="Calibri"/>
                          <a:ea typeface="Times New Roman"/>
                          <a:cs typeface="Times New Roman"/>
                        </a:rPr>
                        <a:t>2,0</a:t>
                      </a:r>
                      <a:endParaRPr lang="es-ES" sz="1800" dirty="0">
                        <a:solidFill>
                          <a:schemeClr val="tx2"/>
                        </a:solidFill>
                        <a:latin typeface="Calibri"/>
                        <a:ea typeface="ＭＳ 明朝"/>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4425">
                <a:tc>
                  <a:txBody>
                    <a:bodyPr/>
                    <a:lstStyle/>
                    <a:p>
                      <a:pPr algn="ctr">
                        <a:lnSpc>
                          <a:spcPct val="115000"/>
                        </a:lnSpc>
                        <a:spcAft>
                          <a:spcPts val="0"/>
                        </a:spcAft>
                      </a:pPr>
                      <a:r>
                        <a:rPr lang="es-ES" sz="1600">
                          <a:solidFill>
                            <a:srgbClr val="000000"/>
                          </a:solidFill>
                          <a:latin typeface="Calibri"/>
                          <a:ea typeface="Times New Roman"/>
                          <a:cs typeface="Times New Roman"/>
                        </a:rPr>
                        <a:t>100</a:t>
                      </a:r>
                      <a:endParaRPr lang="es-ES" sz="1600">
                        <a:latin typeface="Calibri"/>
                        <a:ea typeface="ＭＳ 明朝"/>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600" dirty="0">
                          <a:solidFill>
                            <a:srgbClr val="000000"/>
                          </a:solidFill>
                          <a:latin typeface="Calibri"/>
                          <a:ea typeface="Times New Roman"/>
                          <a:cs typeface="Times New Roman"/>
                        </a:rPr>
                        <a:t>100</a:t>
                      </a:r>
                      <a:endParaRPr lang="es-ES" sz="1600" dirty="0">
                        <a:latin typeface="Calibri"/>
                        <a:ea typeface="ＭＳ 明朝"/>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600">
                          <a:solidFill>
                            <a:srgbClr val="000000"/>
                          </a:solidFill>
                          <a:latin typeface="Calibri"/>
                          <a:ea typeface="Times New Roman"/>
                          <a:cs typeface="Times New Roman"/>
                        </a:rPr>
                        <a:t>0.22</a:t>
                      </a:r>
                      <a:endParaRPr lang="es-ES" sz="1600">
                        <a:latin typeface="Calibri"/>
                        <a:ea typeface="ＭＳ 明朝"/>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600">
                          <a:latin typeface="Calibri"/>
                          <a:ea typeface="Times New Roman"/>
                          <a:cs typeface="Times New Roman"/>
                        </a:rPr>
                        <a:t>2200</a:t>
                      </a:r>
                      <a:endParaRPr lang="es-ES" sz="1600">
                        <a:latin typeface="Calibri"/>
                        <a:ea typeface="ＭＳ 明朝"/>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800" dirty="0">
                          <a:solidFill>
                            <a:schemeClr val="tx2"/>
                          </a:solidFill>
                          <a:latin typeface="Calibri"/>
                          <a:ea typeface="Times New Roman"/>
                          <a:cs typeface="Times New Roman"/>
                        </a:rPr>
                        <a:t>2,2</a:t>
                      </a:r>
                      <a:endParaRPr lang="es-ES" sz="1800" dirty="0">
                        <a:solidFill>
                          <a:schemeClr val="tx2"/>
                        </a:solidFill>
                        <a:latin typeface="Calibri"/>
                        <a:ea typeface="ＭＳ 明朝"/>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4425">
                <a:tc>
                  <a:txBody>
                    <a:bodyPr/>
                    <a:lstStyle/>
                    <a:p>
                      <a:pPr algn="ctr">
                        <a:lnSpc>
                          <a:spcPct val="115000"/>
                        </a:lnSpc>
                        <a:spcAft>
                          <a:spcPts val="0"/>
                        </a:spcAft>
                      </a:pPr>
                      <a:r>
                        <a:rPr lang="es-ES" sz="1600" dirty="0">
                          <a:solidFill>
                            <a:srgbClr val="000000"/>
                          </a:solidFill>
                          <a:latin typeface="Calibri"/>
                          <a:ea typeface="Times New Roman"/>
                          <a:cs typeface="Times New Roman"/>
                        </a:rPr>
                        <a:t>100</a:t>
                      </a:r>
                      <a:endParaRPr lang="es-ES" sz="1600" dirty="0">
                        <a:latin typeface="Calibri"/>
                        <a:ea typeface="ＭＳ 明朝"/>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600">
                          <a:solidFill>
                            <a:srgbClr val="000000"/>
                          </a:solidFill>
                          <a:latin typeface="Calibri"/>
                          <a:ea typeface="Times New Roman"/>
                          <a:cs typeface="Times New Roman"/>
                        </a:rPr>
                        <a:t>100</a:t>
                      </a:r>
                      <a:endParaRPr lang="es-ES" sz="1600">
                        <a:latin typeface="Calibri"/>
                        <a:ea typeface="ＭＳ 明朝"/>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600">
                          <a:solidFill>
                            <a:srgbClr val="000000"/>
                          </a:solidFill>
                          <a:latin typeface="Calibri"/>
                          <a:ea typeface="Times New Roman"/>
                          <a:cs typeface="Times New Roman"/>
                        </a:rPr>
                        <a:t>0.24</a:t>
                      </a:r>
                      <a:endParaRPr lang="es-ES" sz="1600">
                        <a:latin typeface="Calibri"/>
                        <a:ea typeface="ＭＳ 明朝"/>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600">
                          <a:latin typeface="Calibri"/>
                          <a:ea typeface="Times New Roman"/>
                          <a:cs typeface="Times New Roman"/>
                        </a:rPr>
                        <a:t>2400</a:t>
                      </a:r>
                      <a:endParaRPr lang="es-ES" sz="1600">
                        <a:latin typeface="Calibri"/>
                        <a:ea typeface="ＭＳ 明朝"/>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800" dirty="0">
                          <a:solidFill>
                            <a:schemeClr val="tx2"/>
                          </a:solidFill>
                          <a:latin typeface="Calibri"/>
                          <a:ea typeface="Times New Roman"/>
                          <a:cs typeface="Times New Roman"/>
                        </a:rPr>
                        <a:t>2,4</a:t>
                      </a:r>
                      <a:endParaRPr lang="es-ES" sz="1800" dirty="0">
                        <a:solidFill>
                          <a:schemeClr val="tx2"/>
                        </a:solidFill>
                        <a:latin typeface="Calibri"/>
                        <a:ea typeface="ＭＳ 明朝"/>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n-US" sz="2800" b="1" dirty="0" smtClean="0"/>
              <a:t>Task 3</a:t>
            </a:r>
            <a:r>
              <a:rPr lang="es-ES" sz="2800" dirty="0" smtClean="0"/>
              <a:t/>
            </a:r>
            <a:br>
              <a:rPr lang="es-ES" sz="2800" dirty="0" smtClean="0"/>
            </a:br>
            <a:endParaRPr lang="es-ES" sz="2800" dirty="0"/>
          </a:p>
        </p:txBody>
      </p:sp>
      <p:sp>
        <p:nvSpPr>
          <p:cNvPr id="5" name="4 CuadroTexto"/>
          <p:cNvSpPr txBox="1"/>
          <p:nvPr/>
        </p:nvSpPr>
        <p:spPr>
          <a:xfrm>
            <a:off x="8286799" y="1916832"/>
            <a:ext cx="461665" cy="3600400"/>
          </a:xfrm>
          <a:prstGeom prst="rect">
            <a:avLst/>
          </a:prstGeom>
          <a:noFill/>
        </p:spPr>
        <p:txBody>
          <a:bodyPr vert="eaVert" wrap="square" rtlCol="0">
            <a:spAutoFit/>
          </a:bodyPr>
          <a:lstStyle/>
          <a:p>
            <a:endParaRPr lang="es-ES" dirty="0"/>
          </a:p>
        </p:txBody>
      </p:sp>
      <p:sp>
        <p:nvSpPr>
          <p:cNvPr id="6" name="5 CuadroTexto"/>
          <p:cNvSpPr txBox="1"/>
          <p:nvPr/>
        </p:nvSpPr>
        <p:spPr>
          <a:xfrm>
            <a:off x="755576" y="1196752"/>
            <a:ext cx="7416824" cy="1631216"/>
          </a:xfrm>
          <a:prstGeom prst="rect">
            <a:avLst/>
          </a:prstGeom>
          <a:noFill/>
        </p:spPr>
        <p:txBody>
          <a:bodyPr wrap="square" rtlCol="0">
            <a:spAutoFit/>
          </a:bodyPr>
          <a:lstStyle/>
          <a:p>
            <a:r>
              <a:rPr lang="en-US" sz="2000" dirty="0" smtClean="0"/>
              <a:t>The meaning </a:t>
            </a:r>
            <a:r>
              <a:rPr lang="en-US" sz="2000" dirty="0"/>
              <a:t>of  1mm </a:t>
            </a:r>
            <a:r>
              <a:rPr lang="en-US" sz="2000" dirty="0" smtClean="0"/>
              <a:t>annual </a:t>
            </a:r>
            <a:r>
              <a:rPr lang="en-US" sz="2000" dirty="0"/>
              <a:t>rainfall.</a:t>
            </a:r>
            <a:endParaRPr lang="es-ES" sz="2000" dirty="0"/>
          </a:p>
          <a:p>
            <a:endParaRPr lang="en-US" sz="2000" dirty="0" smtClean="0"/>
          </a:p>
          <a:p>
            <a:r>
              <a:rPr lang="en-US" sz="2000" dirty="0" smtClean="0"/>
              <a:t>Fill </a:t>
            </a:r>
            <a:r>
              <a:rPr lang="en-US" sz="2000" dirty="0"/>
              <a:t>1 l  of water  into </a:t>
            </a:r>
            <a:r>
              <a:rPr lang="en-US" sz="2000" dirty="0" smtClean="0"/>
              <a:t>receptacles with different dimensions .  </a:t>
            </a:r>
            <a:r>
              <a:rPr lang="en-US" sz="2000" dirty="0"/>
              <a:t>Compare  </a:t>
            </a:r>
            <a:r>
              <a:rPr lang="en-US" sz="2000" dirty="0" smtClean="0"/>
              <a:t>the level </a:t>
            </a:r>
            <a:r>
              <a:rPr lang="en-US" sz="2000" dirty="0" err="1" smtClean="0"/>
              <a:t>ofthe</a:t>
            </a:r>
            <a:r>
              <a:rPr lang="en-US" sz="2000" dirty="0" smtClean="0"/>
              <a:t> </a:t>
            </a:r>
            <a:r>
              <a:rPr lang="en-US" sz="2000" dirty="0"/>
              <a:t>same </a:t>
            </a:r>
            <a:r>
              <a:rPr lang="en-US" sz="2000" dirty="0" smtClean="0"/>
              <a:t>volume </a:t>
            </a:r>
            <a:r>
              <a:rPr lang="en-US" sz="2000" dirty="0"/>
              <a:t>of liquids </a:t>
            </a:r>
            <a:r>
              <a:rPr lang="en-US" sz="2000" dirty="0" smtClean="0"/>
              <a:t>in these  different containers.</a:t>
            </a:r>
            <a:endParaRPr lang="es-ES" sz="2000" dirty="0"/>
          </a:p>
          <a:p>
            <a:endParaRPr lang="es-ES" sz="2000" dirty="0"/>
          </a:p>
        </p:txBody>
      </p:sp>
      <p:pic>
        <p:nvPicPr>
          <p:cNvPr id="8" name="7 Imagen"/>
          <p:cNvPicPr/>
          <p:nvPr/>
        </p:nvPicPr>
        <p:blipFill>
          <a:blip r:embed="rId2" cstate="print"/>
          <a:srcRect/>
          <a:stretch>
            <a:fillRect/>
          </a:stretch>
        </p:blipFill>
        <p:spPr bwMode="auto">
          <a:xfrm>
            <a:off x="1115616" y="2780928"/>
            <a:ext cx="5616624" cy="2664296"/>
          </a:xfrm>
          <a:prstGeom prst="rect">
            <a:avLst/>
          </a:prstGeom>
          <a:noFill/>
          <a:ln w="9525">
            <a:noFill/>
            <a:miter lim="800000"/>
            <a:headEnd/>
            <a:tailEnd/>
          </a:ln>
        </p:spPr>
      </p:pic>
      <p:sp>
        <p:nvSpPr>
          <p:cNvPr id="10" name="9 CuadroTexto"/>
          <p:cNvSpPr txBox="1"/>
          <p:nvPr/>
        </p:nvSpPr>
        <p:spPr>
          <a:xfrm>
            <a:off x="611560" y="5733256"/>
            <a:ext cx="7200800" cy="1015663"/>
          </a:xfrm>
          <a:prstGeom prst="rect">
            <a:avLst/>
          </a:prstGeom>
          <a:noFill/>
        </p:spPr>
        <p:txBody>
          <a:bodyPr wrap="square" rtlCol="0">
            <a:spAutoFit/>
          </a:bodyPr>
          <a:lstStyle/>
          <a:p>
            <a:r>
              <a:rPr lang="en-US" sz="2000" dirty="0" smtClean="0"/>
              <a:t>Model:  Observe that the water height is lower as the base increases.</a:t>
            </a:r>
          </a:p>
          <a:p>
            <a:endParaRPr lang="es-ES" sz="20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922114"/>
          </a:xfrm>
        </p:spPr>
        <p:txBody>
          <a:bodyPr>
            <a:normAutofit/>
          </a:bodyPr>
          <a:lstStyle/>
          <a:p>
            <a:r>
              <a:rPr lang="es-ES" sz="2800" b="1" dirty="0" err="1"/>
              <a:t>Task</a:t>
            </a:r>
            <a:r>
              <a:rPr lang="es-ES" sz="2800" b="1" dirty="0"/>
              <a:t> </a:t>
            </a:r>
            <a:r>
              <a:rPr lang="es-ES" sz="2800" b="1" dirty="0" smtClean="0"/>
              <a:t>4</a:t>
            </a:r>
            <a:endParaRPr lang="es-ES" sz="2800" dirty="0"/>
          </a:p>
        </p:txBody>
      </p:sp>
      <p:sp>
        <p:nvSpPr>
          <p:cNvPr id="3" name="2 Marcador de contenido"/>
          <p:cNvSpPr>
            <a:spLocks noGrp="1"/>
          </p:cNvSpPr>
          <p:nvPr>
            <p:ph idx="1"/>
          </p:nvPr>
        </p:nvSpPr>
        <p:spPr>
          <a:xfrm>
            <a:off x="395536" y="836712"/>
            <a:ext cx="8229600" cy="1540768"/>
          </a:xfrm>
        </p:spPr>
        <p:txBody>
          <a:bodyPr>
            <a:normAutofit lnSpcReduction="10000"/>
          </a:bodyPr>
          <a:lstStyle/>
          <a:p>
            <a:r>
              <a:rPr lang="en-US" sz="2400" dirty="0" smtClean="0"/>
              <a:t>If the length of the </a:t>
            </a:r>
            <a:r>
              <a:rPr lang="en-US" sz="2400" dirty="0" err="1" smtClean="0"/>
              <a:t>receptable</a:t>
            </a:r>
            <a:r>
              <a:rPr lang="en-US" sz="2400" dirty="0" smtClean="0"/>
              <a:t> increases by 5 cm each, which  is the change of the level of water? Which is the change that causes the height to decrease each time? </a:t>
            </a:r>
            <a:r>
              <a:rPr lang="es-ES" sz="2400" dirty="0" smtClean="0"/>
              <a:t/>
            </a:r>
            <a:br>
              <a:rPr lang="es-ES" sz="2400" dirty="0" smtClean="0"/>
            </a:br>
            <a:endParaRPr lang="es-ES" sz="2400" dirty="0" smtClean="0"/>
          </a:p>
          <a:p>
            <a:endParaRPr lang="es-ES" sz="2400" dirty="0"/>
          </a:p>
        </p:txBody>
      </p:sp>
      <p:graphicFrame>
        <p:nvGraphicFramePr>
          <p:cNvPr id="5" name="4 Tabla"/>
          <p:cNvGraphicFramePr>
            <a:graphicFrameLocks noGrp="1"/>
          </p:cNvGraphicFramePr>
          <p:nvPr/>
        </p:nvGraphicFramePr>
        <p:xfrm>
          <a:off x="539552" y="1988840"/>
          <a:ext cx="7920880" cy="4392490"/>
        </p:xfrm>
        <a:graphic>
          <a:graphicData uri="http://schemas.openxmlformats.org/drawingml/2006/table">
            <a:tbl>
              <a:tblPr/>
              <a:tblGrid>
                <a:gridCol w="2044098"/>
                <a:gridCol w="1916342"/>
                <a:gridCol w="1980220"/>
                <a:gridCol w="1980220"/>
              </a:tblGrid>
              <a:tr h="439249">
                <a:tc>
                  <a:txBody>
                    <a:bodyPr/>
                    <a:lstStyle/>
                    <a:p>
                      <a:pPr algn="ctr">
                        <a:lnSpc>
                          <a:spcPct val="115000"/>
                        </a:lnSpc>
                        <a:spcAft>
                          <a:spcPts val="1000"/>
                        </a:spcAft>
                      </a:pPr>
                      <a:r>
                        <a:rPr lang="es-ES" sz="1800" dirty="0" err="1">
                          <a:latin typeface="Calibri"/>
                          <a:ea typeface="ＭＳ 明朝"/>
                          <a:cs typeface="Times New Roman"/>
                        </a:rPr>
                        <a:t>Volume</a:t>
                      </a:r>
                      <a:endParaRPr lang="es-ES" sz="1800" dirty="0">
                        <a:latin typeface="Calibri"/>
                        <a:ea typeface="ＭＳ 明朝"/>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s-ES" sz="1800" dirty="0" err="1" smtClean="0">
                          <a:latin typeface="Calibri"/>
                          <a:ea typeface="ＭＳ 明朝"/>
                          <a:cs typeface="Times New Roman"/>
                        </a:rPr>
                        <a:t>Width</a:t>
                      </a:r>
                      <a:r>
                        <a:rPr lang="es-ES" sz="1800" dirty="0" smtClean="0">
                          <a:latin typeface="Calibri"/>
                          <a:ea typeface="ＭＳ 明朝"/>
                          <a:cs typeface="Times New Roman"/>
                        </a:rPr>
                        <a:t> (cm)</a:t>
                      </a:r>
                      <a:endParaRPr lang="es-ES" sz="1800" dirty="0">
                        <a:latin typeface="Calibri"/>
                        <a:ea typeface="ＭＳ 明朝"/>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1000"/>
                        </a:spcAft>
                      </a:pPr>
                      <a:r>
                        <a:rPr lang="es-ES" sz="1800" dirty="0" err="1" smtClean="0">
                          <a:latin typeface="Calibri"/>
                          <a:ea typeface="ＭＳ 明朝"/>
                          <a:cs typeface="Times New Roman"/>
                        </a:rPr>
                        <a:t>Length</a:t>
                      </a:r>
                      <a:r>
                        <a:rPr lang="es-ES" sz="1800" dirty="0" smtClean="0">
                          <a:latin typeface="Calibri"/>
                          <a:ea typeface="ＭＳ 明朝"/>
                          <a:cs typeface="Times New Roman"/>
                        </a:rPr>
                        <a:t> (cm)</a:t>
                      </a:r>
                      <a:endParaRPr lang="es-ES" sz="1800" dirty="0">
                        <a:latin typeface="Calibri"/>
                        <a:ea typeface="ＭＳ 明朝"/>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s-ES" sz="1800">
                          <a:latin typeface="Calibri"/>
                          <a:ea typeface="ＭＳ 明朝"/>
                          <a:cs typeface="Times New Roman"/>
                        </a:rPr>
                        <a:t>High (mm)</a:t>
                      </a: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39249">
                <a:tc>
                  <a:txBody>
                    <a:bodyPr/>
                    <a:lstStyle/>
                    <a:p>
                      <a:pPr algn="ctr">
                        <a:lnSpc>
                          <a:spcPct val="115000"/>
                        </a:lnSpc>
                        <a:spcAft>
                          <a:spcPts val="1000"/>
                        </a:spcAft>
                      </a:pPr>
                      <a:r>
                        <a:rPr lang="es-ES" sz="1800" dirty="0">
                          <a:latin typeface="Calibri"/>
                          <a:ea typeface="ＭＳ 明朝"/>
                          <a:cs typeface="Times New Roman"/>
                        </a:rPr>
                        <a:t>1000</a:t>
                      </a: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s-ES" sz="1800" dirty="0">
                          <a:latin typeface="Calibri"/>
                          <a:ea typeface="ＭＳ 明朝"/>
                          <a:cs typeface="Times New Roman"/>
                        </a:rPr>
                        <a:t>100</a:t>
                      </a: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s-ES" sz="1800" dirty="0">
                          <a:latin typeface="Calibri"/>
                          <a:ea typeface="ＭＳ 明朝"/>
                          <a:cs typeface="Times New Roman"/>
                        </a:rPr>
                        <a:t>105</a:t>
                      </a: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s-ES" sz="1800" dirty="0">
                          <a:latin typeface="Calibri"/>
                          <a:ea typeface="ＭＳ 明朝"/>
                          <a:cs typeface="Times New Roman"/>
                        </a:rPr>
                        <a:t>9,5</a:t>
                      </a: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39249">
                <a:tc>
                  <a:txBody>
                    <a:bodyPr/>
                    <a:lstStyle/>
                    <a:p>
                      <a:pPr algn="ctr">
                        <a:lnSpc>
                          <a:spcPct val="115000"/>
                        </a:lnSpc>
                        <a:spcAft>
                          <a:spcPts val="0"/>
                        </a:spcAft>
                      </a:pPr>
                      <a:r>
                        <a:rPr lang="es-ES" sz="1800" dirty="0">
                          <a:latin typeface="Calibri"/>
                          <a:ea typeface="Times New Roman"/>
                          <a:cs typeface="Times New Roman"/>
                        </a:rPr>
                        <a:t>1000</a:t>
                      </a:r>
                      <a:endParaRPr lang="es-ES" sz="1800" dirty="0">
                        <a:latin typeface="Calibri"/>
                        <a:ea typeface="ＭＳ 明朝"/>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800">
                          <a:latin typeface="Calibri"/>
                          <a:ea typeface="Times New Roman"/>
                          <a:cs typeface="Times New Roman"/>
                        </a:rPr>
                        <a:t>100</a:t>
                      </a:r>
                      <a:endParaRPr lang="es-ES" sz="1800">
                        <a:latin typeface="Calibri"/>
                        <a:ea typeface="ＭＳ 明朝"/>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800" dirty="0">
                          <a:latin typeface="Calibri"/>
                          <a:ea typeface="Times New Roman"/>
                          <a:cs typeface="Times New Roman"/>
                        </a:rPr>
                        <a:t>110</a:t>
                      </a:r>
                      <a:endParaRPr lang="es-ES" sz="1800" dirty="0">
                        <a:latin typeface="Calibri"/>
                        <a:ea typeface="ＭＳ 明朝"/>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800" dirty="0">
                          <a:latin typeface="Calibri"/>
                          <a:ea typeface="Times New Roman"/>
                          <a:cs typeface="Times New Roman"/>
                        </a:rPr>
                        <a:t>9,1</a:t>
                      </a:r>
                      <a:endParaRPr lang="es-ES" sz="1800" dirty="0">
                        <a:latin typeface="Calibri"/>
                        <a:ea typeface="ＭＳ 明朝"/>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39249">
                <a:tc>
                  <a:txBody>
                    <a:bodyPr/>
                    <a:lstStyle/>
                    <a:p>
                      <a:pPr algn="ctr">
                        <a:lnSpc>
                          <a:spcPct val="115000"/>
                        </a:lnSpc>
                        <a:spcAft>
                          <a:spcPts val="0"/>
                        </a:spcAft>
                      </a:pPr>
                      <a:r>
                        <a:rPr lang="es-ES" sz="1800" dirty="0">
                          <a:latin typeface="Calibri"/>
                          <a:ea typeface="Times New Roman"/>
                          <a:cs typeface="Times New Roman"/>
                        </a:rPr>
                        <a:t>1000</a:t>
                      </a:r>
                      <a:endParaRPr lang="es-ES" sz="1800" dirty="0">
                        <a:latin typeface="Calibri"/>
                        <a:ea typeface="ＭＳ 明朝"/>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800">
                          <a:latin typeface="Calibri"/>
                          <a:ea typeface="Times New Roman"/>
                          <a:cs typeface="Times New Roman"/>
                        </a:rPr>
                        <a:t>100</a:t>
                      </a:r>
                      <a:endParaRPr lang="es-ES" sz="1800">
                        <a:latin typeface="Calibri"/>
                        <a:ea typeface="ＭＳ 明朝"/>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800" dirty="0">
                          <a:latin typeface="Calibri"/>
                          <a:ea typeface="Times New Roman"/>
                          <a:cs typeface="Times New Roman"/>
                        </a:rPr>
                        <a:t>115</a:t>
                      </a:r>
                      <a:endParaRPr lang="es-ES" sz="1800" dirty="0">
                        <a:latin typeface="Calibri"/>
                        <a:ea typeface="ＭＳ 明朝"/>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800" dirty="0">
                          <a:latin typeface="Calibri"/>
                          <a:ea typeface="Times New Roman"/>
                          <a:cs typeface="Times New Roman"/>
                        </a:rPr>
                        <a:t>8,7</a:t>
                      </a:r>
                      <a:endParaRPr lang="es-ES" sz="1800" dirty="0">
                        <a:latin typeface="Calibri"/>
                        <a:ea typeface="ＭＳ 明朝"/>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39249">
                <a:tc>
                  <a:txBody>
                    <a:bodyPr/>
                    <a:lstStyle/>
                    <a:p>
                      <a:pPr algn="ctr">
                        <a:lnSpc>
                          <a:spcPct val="115000"/>
                        </a:lnSpc>
                        <a:spcAft>
                          <a:spcPts val="0"/>
                        </a:spcAft>
                      </a:pPr>
                      <a:r>
                        <a:rPr lang="es-ES" sz="1800" dirty="0">
                          <a:latin typeface="Calibri"/>
                          <a:ea typeface="Times New Roman"/>
                          <a:cs typeface="Times New Roman"/>
                        </a:rPr>
                        <a:t>1000</a:t>
                      </a:r>
                      <a:endParaRPr lang="es-ES" sz="1800" dirty="0">
                        <a:latin typeface="Calibri"/>
                        <a:ea typeface="ＭＳ 明朝"/>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800">
                          <a:latin typeface="Calibri"/>
                          <a:ea typeface="Times New Roman"/>
                          <a:cs typeface="Times New Roman"/>
                        </a:rPr>
                        <a:t>100</a:t>
                      </a:r>
                      <a:endParaRPr lang="es-ES" sz="1800">
                        <a:latin typeface="Calibri"/>
                        <a:ea typeface="ＭＳ 明朝"/>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800">
                          <a:latin typeface="Calibri"/>
                          <a:ea typeface="Times New Roman"/>
                          <a:cs typeface="Times New Roman"/>
                        </a:rPr>
                        <a:t>120</a:t>
                      </a:r>
                      <a:endParaRPr lang="es-ES" sz="1800">
                        <a:latin typeface="Calibri"/>
                        <a:ea typeface="ＭＳ 明朝"/>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800" dirty="0">
                          <a:latin typeface="Calibri"/>
                          <a:ea typeface="Times New Roman"/>
                          <a:cs typeface="Times New Roman"/>
                        </a:rPr>
                        <a:t>8,3</a:t>
                      </a:r>
                      <a:endParaRPr lang="es-ES" sz="1800" dirty="0">
                        <a:latin typeface="Calibri"/>
                        <a:ea typeface="ＭＳ 明朝"/>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39249">
                <a:tc>
                  <a:txBody>
                    <a:bodyPr/>
                    <a:lstStyle/>
                    <a:p>
                      <a:pPr algn="ctr">
                        <a:lnSpc>
                          <a:spcPct val="115000"/>
                        </a:lnSpc>
                        <a:spcAft>
                          <a:spcPts val="0"/>
                        </a:spcAft>
                      </a:pPr>
                      <a:r>
                        <a:rPr lang="es-ES" sz="1800" dirty="0">
                          <a:latin typeface="Calibri"/>
                          <a:ea typeface="Times New Roman"/>
                          <a:cs typeface="Times New Roman"/>
                        </a:rPr>
                        <a:t>1000</a:t>
                      </a:r>
                      <a:endParaRPr lang="es-ES" sz="1800" dirty="0">
                        <a:latin typeface="Calibri"/>
                        <a:ea typeface="ＭＳ 明朝"/>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800">
                          <a:latin typeface="Calibri"/>
                          <a:ea typeface="Times New Roman"/>
                          <a:cs typeface="Times New Roman"/>
                        </a:rPr>
                        <a:t>100</a:t>
                      </a:r>
                      <a:endParaRPr lang="es-ES" sz="1800">
                        <a:latin typeface="Calibri"/>
                        <a:ea typeface="ＭＳ 明朝"/>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800">
                          <a:latin typeface="Calibri"/>
                          <a:ea typeface="Times New Roman"/>
                          <a:cs typeface="Times New Roman"/>
                        </a:rPr>
                        <a:t>125</a:t>
                      </a:r>
                      <a:endParaRPr lang="es-ES" sz="1800">
                        <a:latin typeface="Calibri"/>
                        <a:ea typeface="ＭＳ 明朝"/>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800" dirty="0">
                          <a:latin typeface="Calibri"/>
                          <a:ea typeface="Times New Roman"/>
                          <a:cs typeface="Times New Roman"/>
                        </a:rPr>
                        <a:t>8,0</a:t>
                      </a:r>
                      <a:endParaRPr lang="es-ES" sz="1800" dirty="0">
                        <a:latin typeface="Calibri"/>
                        <a:ea typeface="ＭＳ 明朝"/>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39249">
                <a:tc>
                  <a:txBody>
                    <a:bodyPr/>
                    <a:lstStyle/>
                    <a:p>
                      <a:pPr algn="ctr">
                        <a:lnSpc>
                          <a:spcPct val="115000"/>
                        </a:lnSpc>
                        <a:spcAft>
                          <a:spcPts val="0"/>
                        </a:spcAft>
                      </a:pPr>
                      <a:r>
                        <a:rPr lang="es-ES" sz="1800" dirty="0">
                          <a:latin typeface="Calibri"/>
                          <a:ea typeface="Times New Roman"/>
                          <a:cs typeface="Times New Roman"/>
                        </a:rPr>
                        <a:t>1000</a:t>
                      </a:r>
                      <a:endParaRPr lang="es-ES" sz="1800" dirty="0">
                        <a:latin typeface="Calibri"/>
                        <a:ea typeface="ＭＳ 明朝"/>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800">
                          <a:latin typeface="Calibri"/>
                          <a:ea typeface="Times New Roman"/>
                          <a:cs typeface="Times New Roman"/>
                        </a:rPr>
                        <a:t>100</a:t>
                      </a:r>
                      <a:endParaRPr lang="es-ES" sz="1800">
                        <a:latin typeface="Calibri"/>
                        <a:ea typeface="ＭＳ 明朝"/>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800">
                          <a:latin typeface="Calibri"/>
                          <a:ea typeface="Times New Roman"/>
                          <a:cs typeface="Times New Roman"/>
                        </a:rPr>
                        <a:t>130</a:t>
                      </a:r>
                      <a:endParaRPr lang="es-ES" sz="1800">
                        <a:latin typeface="Calibri"/>
                        <a:ea typeface="ＭＳ 明朝"/>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800" dirty="0">
                          <a:latin typeface="Calibri"/>
                          <a:ea typeface="Times New Roman"/>
                          <a:cs typeface="Times New Roman"/>
                        </a:rPr>
                        <a:t>7,7</a:t>
                      </a:r>
                      <a:endParaRPr lang="es-ES" sz="1800" dirty="0">
                        <a:latin typeface="Calibri"/>
                        <a:ea typeface="ＭＳ 明朝"/>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39249">
                <a:tc>
                  <a:txBody>
                    <a:bodyPr/>
                    <a:lstStyle/>
                    <a:p>
                      <a:pPr algn="ctr">
                        <a:lnSpc>
                          <a:spcPct val="115000"/>
                        </a:lnSpc>
                        <a:spcAft>
                          <a:spcPts val="0"/>
                        </a:spcAft>
                      </a:pPr>
                      <a:r>
                        <a:rPr lang="es-ES" sz="1800" dirty="0">
                          <a:latin typeface="Calibri"/>
                          <a:ea typeface="Times New Roman"/>
                          <a:cs typeface="Times New Roman"/>
                        </a:rPr>
                        <a:t>1000</a:t>
                      </a:r>
                      <a:endParaRPr lang="es-ES" sz="1800" dirty="0">
                        <a:latin typeface="Calibri"/>
                        <a:ea typeface="ＭＳ 明朝"/>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800">
                          <a:latin typeface="Calibri"/>
                          <a:ea typeface="Times New Roman"/>
                          <a:cs typeface="Times New Roman"/>
                        </a:rPr>
                        <a:t>100</a:t>
                      </a:r>
                      <a:endParaRPr lang="es-ES" sz="1800">
                        <a:latin typeface="Calibri"/>
                        <a:ea typeface="ＭＳ 明朝"/>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800">
                          <a:latin typeface="Calibri"/>
                          <a:ea typeface="Times New Roman"/>
                          <a:cs typeface="Times New Roman"/>
                        </a:rPr>
                        <a:t>135</a:t>
                      </a:r>
                      <a:endParaRPr lang="es-ES" sz="1800">
                        <a:latin typeface="Calibri"/>
                        <a:ea typeface="ＭＳ 明朝"/>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800" dirty="0">
                          <a:latin typeface="Calibri"/>
                          <a:ea typeface="Times New Roman"/>
                          <a:cs typeface="Times New Roman"/>
                        </a:rPr>
                        <a:t>7,4</a:t>
                      </a:r>
                      <a:endParaRPr lang="es-ES" sz="1800" dirty="0">
                        <a:latin typeface="Calibri"/>
                        <a:ea typeface="ＭＳ 明朝"/>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39249">
                <a:tc>
                  <a:txBody>
                    <a:bodyPr/>
                    <a:lstStyle/>
                    <a:p>
                      <a:pPr algn="ctr">
                        <a:lnSpc>
                          <a:spcPct val="115000"/>
                        </a:lnSpc>
                        <a:spcAft>
                          <a:spcPts val="0"/>
                        </a:spcAft>
                      </a:pPr>
                      <a:r>
                        <a:rPr lang="es-ES" sz="1800" dirty="0">
                          <a:latin typeface="Calibri"/>
                          <a:ea typeface="Times New Roman"/>
                          <a:cs typeface="Times New Roman"/>
                        </a:rPr>
                        <a:t>1000</a:t>
                      </a:r>
                      <a:endParaRPr lang="es-ES" sz="1800" dirty="0">
                        <a:latin typeface="Calibri"/>
                        <a:ea typeface="ＭＳ 明朝"/>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800">
                          <a:latin typeface="Calibri"/>
                          <a:ea typeface="Times New Roman"/>
                          <a:cs typeface="Times New Roman"/>
                        </a:rPr>
                        <a:t>100</a:t>
                      </a:r>
                      <a:endParaRPr lang="es-ES" sz="1800">
                        <a:latin typeface="Calibri"/>
                        <a:ea typeface="ＭＳ 明朝"/>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800">
                          <a:latin typeface="Calibri"/>
                          <a:ea typeface="Times New Roman"/>
                          <a:cs typeface="Times New Roman"/>
                        </a:rPr>
                        <a:t>141</a:t>
                      </a:r>
                      <a:endParaRPr lang="es-ES" sz="1800">
                        <a:latin typeface="Calibri"/>
                        <a:ea typeface="ＭＳ 明朝"/>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800" dirty="0">
                          <a:latin typeface="Calibri"/>
                          <a:ea typeface="Times New Roman"/>
                          <a:cs typeface="Times New Roman"/>
                        </a:rPr>
                        <a:t>7,1</a:t>
                      </a:r>
                      <a:endParaRPr lang="es-ES" sz="1800" dirty="0">
                        <a:latin typeface="Calibri"/>
                        <a:ea typeface="ＭＳ 明朝"/>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39249">
                <a:tc>
                  <a:txBody>
                    <a:bodyPr/>
                    <a:lstStyle/>
                    <a:p>
                      <a:pPr algn="ctr">
                        <a:lnSpc>
                          <a:spcPct val="115000"/>
                        </a:lnSpc>
                        <a:spcAft>
                          <a:spcPts val="0"/>
                        </a:spcAft>
                      </a:pPr>
                      <a:r>
                        <a:rPr lang="es-ES" sz="1800" dirty="0">
                          <a:latin typeface="Calibri"/>
                          <a:ea typeface="Times New Roman"/>
                          <a:cs typeface="Times New Roman"/>
                        </a:rPr>
                        <a:t>1000</a:t>
                      </a:r>
                      <a:endParaRPr lang="es-ES" sz="1800" dirty="0">
                        <a:latin typeface="Calibri"/>
                        <a:ea typeface="ＭＳ 明朝"/>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800">
                          <a:latin typeface="Calibri"/>
                          <a:ea typeface="Times New Roman"/>
                          <a:cs typeface="Times New Roman"/>
                        </a:rPr>
                        <a:t>100</a:t>
                      </a:r>
                      <a:endParaRPr lang="es-ES" sz="1800">
                        <a:latin typeface="Calibri"/>
                        <a:ea typeface="ＭＳ 明朝"/>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800">
                          <a:latin typeface="Calibri"/>
                          <a:ea typeface="Times New Roman"/>
                          <a:cs typeface="Times New Roman"/>
                        </a:rPr>
                        <a:t>145</a:t>
                      </a:r>
                      <a:endParaRPr lang="es-ES" sz="1800">
                        <a:latin typeface="Calibri"/>
                        <a:ea typeface="ＭＳ 明朝"/>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800" dirty="0">
                          <a:latin typeface="Calibri"/>
                          <a:ea typeface="Times New Roman"/>
                          <a:cs typeface="Times New Roman"/>
                        </a:rPr>
                        <a:t>6,8</a:t>
                      </a:r>
                      <a:endParaRPr lang="es-ES" sz="1800" dirty="0">
                        <a:latin typeface="Calibri"/>
                        <a:ea typeface="ＭＳ 明朝"/>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S"/>
          </a:p>
        </p:txBody>
      </p:sp>
      <p:sp>
        <p:nvSpPr>
          <p:cNvPr id="3" name="2 Marcador de contenido"/>
          <p:cNvSpPr>
            <a:spLocks noGrp="1"/>
          </p:cNvSpPr>
          <p:nvPr>
            <p:ph idx="1"/>
          </p:nvPr>
        </p:nvSpPr>
        <p:spPr/>
        <p:txBody>
          <a:bodyPr/>
          <a:lstStyle/>
          <a:p>
            <a:endParaRPr lang="es-E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endParaRPr lang="es-ES"/>
          </a:p>
        </p:txBody>
      </p:sp>
      <p:sp>
        <p:nvSpPr>
          <p:cNvPr id="3" name="2 Subtítulo"/>
          <p:cNvSpPr>
            <a:spLocks noGrp="1"/>
          </p:cNvSpPr>
          <p:nvPr>
            <p:ph type="subTitle" idx="1"/>
          </p:nvPr>
        </p:nvSpPr>
        <p:spPr/>
        <p:txBody>
          <a:bodyPr>
            <a:normAutofit fontScale="62500" lnSpcReduction="20000"/>
          </a:bodyPr>
          <a:lstStyle/>
          <a:p>
            <a:r>
              <a:rPr lang="en-US" dirty="0" smtClean="0">
                <a:solidFill>
                  <a:schemeClr val="tx1"/>
                </a:solidFill>
              </a:rPr>
              <a:t>It is necessary to take from the context, some information  that may be used for the development of the mathematical processes</a:t>
            </a:r>
          </a:p>
          <a:p>
            <a:r>
              <a:rPr lang="en-US" dirty="0" smtClean="0">
                <a:solidFill>
                  <a:schemeClr val="tx1"/>
                </a:solidFill>
              </a:rPr>
              <a:t>At first analyze the change of 10mm to 24mm rain, and then analyze the change when the height Increases.</a:t>
            </a:r>
            <a:endParaRPr lang="es-ES" dirty="0">
              <a:solidFill>
                <a:schemeClr val="tx1"/>
              </a:solidFill>
            </a:endParaRPr>
          </a:p>
        </p:txBody>
      </p:sp>
    </p:spTree>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190</TotalTime>
  <Words>449</Words>
  <Application>Microsoft Office PowerPoint</Application>
  <PresentationFormat>画面に合わせる (4:3)</PresentationFormat>
  <Paragraphs>120</Paragraphs>
  <Slides>12</Slides>
  <Notes>0</Notes>
  <HiddenSlides>0</HiddenSlides>
  <MMClips>0</MMClips>
  <ScaleCrop>false</ScaleCrop>
  <HeadingPairs>
    <vt:vector size="4" baseType="variant">
      <vt:variant>
        <vt:lpstr>テーマ</vt:lpstr>
      </vt:variant>
      <vt:variant>
        <vt:i4>1</vt:i4>
      </vt:variant>
      <vt:variant>
        <vt:lpstr>スライド タイトル</vt:lpstr>
      </vt:variant>
      <vt:variant>
        <vt:i4>12</vt:i4>
      </vt:variant>
    </vt:vector>
  </HeadingPairs>
  <TitlesOfParts>
    <vt:vector size="13" baseType="lpstr">
      <vt:lpstr>Tema de Office</vt:lpstr>
      <vt:lpstr>ACTIVITY</vt:lpstr>
      <vt:lpstr>The total annual rainfall is 10 mm in the coastal area and about 1,000 mm in the mountainous area. The annual amount of precipitation in Lima, Matucana and Milloc, is 10mm, 270 mm and 660 mm respectively.   </vt:lpstr>
      <vt:lpstr>Task 1 </vt:lpstr>
      <vt:lpstr>Task 2 </vt:lpstr>
      <vt:lpstr>スライド 5</vt:lpstr>
      <vt:lpstr>Task 3 </vt:lpstr>
      <vt:lpstr>Task 4</vt:lpstr>
      <vt:lpstr>スライド 8</vt:lpstr>
      <vt:lpstr>スライド 9</vt:lpstr>
      <vt:lpstr>スライド 10</vt:lpstr>
      <vt:lpstr>Task 3  </vt:lpstr>
      <vt:lpstr>Task 4 </vt:lpstr>
    </vt:vector>
  </TitlesOfParts>
  <Company>Acer</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ACTIVITY</dc:title>
  <dc:creator>Valued Acer Customer</dc:creator>
  <cp:lastModifiedBy>IWAKUNI</cp:lastModifiedBy>
  <cp:revision>20</cp:revision>
  <dcterms:created xsi:type="dcterms:W3CDTF">2013-02-16T09:33:08Z</dcterms:created>
  <dcterms:modified xsi:type="dcterms:W3CDTF">2013-03-07T07:36:54Z</dcterms:modified>
</cp:coreProperties>
</file>